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47BBA70-FE7D-4C26-B06A-6A4B44E27725}">
  <a:tblStyle styleId="{847BBA70-FE7D-4C26-B06A-6A4B44E277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pr.org/sections/alltechconsidered/2018/05/28/614419275/do-not-sell-my-personal-information-california-eyes-data-privacy-measure"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macbook-apple-imac-computer-screen-606763/"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f82b371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f82b371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https://www.npr.org/sections/alltechconsidered/2018/05/28/614419275/do-not-sell-my-personal-information-california-eyes-data-privacy-measure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Protection of personal data is an extremely hot topic nowadays. Whether we like it or not, our personal data is out there and is being exploited in an unlimited number of ways. Each and every one of our digital footprints grows by the day, and our behavior is being predicted like never before. Gone are the days where we are embarrassed about our internet search history, or even the days where we worried about privacy of highly sensitive information like social security numbers and credit card numbers because of the Equifax data breach. It’s become way more personal as we ask ourselves if our phones are listening to us, or if Alexa was developed as an in-home spy as opposed to an in-home speaker.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We’re all aware of the very public personal data privacy class action lawsuits involving Facebook and Cambridge Analytica, but this is just the tip of the iceberg. With more and more stigma generated surrounding the exploit of personal user data, my team an I sought an alternative approach to predict online user activity, specifically within eCommerce.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f7ad55e6b_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f7ad55e6b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https://pixabay.com/en/chairs-conference-room-long-table-1840377</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f7ad55e6b_5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f7ad55e6b_5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f7b1b85e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f7b1b85e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f7b1b85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f7b1b85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f84b36c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f84b36c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We used the KNN approach for classification in order to determine whether an online shopper will result in revenue for the company based on a set of factors. We chose to try KNN because it is a simple yet powerful algorithm for classification. Furthermore, we have limited knowledge on how each column of factors were calculated so choosing a model that makes no generalizations about the data was important to make good predictions based on feature similarity.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After we determined the optimal k value for nearest neighbors, we performed 10-fold cross validation with the SMOTE training data set and here are our results. We were able to achieve an overall accuracy of 0.793 with a F1 score of 0.478.</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f82b3715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f82b3715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f8cf27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f8cf27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f8cf275b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f8cf275b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f8cf275b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f8cf275b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f8cf275b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f8cf275b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https://pixabay.com/en/macbook-apple-imac-computer-screen-606763/</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Hi, I’m Jacob, and these are my teammates Sachin, Apoorv, Akankshi, and Grant, and we attempted to predict online purchase intention using personalized browser session data as opposed to sensitive user data.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f7ad55e6b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f7ad55e6b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f94197e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f94197e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f7ad55e6b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f7ad55e6b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f7ad55e6b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f7ad55e6b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f7ad55e6b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f7ad55e6b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f94197e5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f94197e5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f7ad55e6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f7ad55e6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f7ad55e6b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f7ad55e6b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f84b36c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f84b36c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f7ad55e6b_3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f7ad55e6b_3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736600" marR="279400" rtl="0" algn="l">
              <a:lnSpc>
                <a:spcPct val="142857"/>
              </a:lnSpc>
              <a:spcBef>
                <a:spcPts val="2200"/>
              </a:spcBef>
              <a:spcAft>
                <a:spcPts val="0"/>
              </a:spcAft>
              <a:buClr>
                <a:schemeClr val="dk1"/>
              </a:buClr>
              <a:buSzPts val="1050"/>
              <a:buAutoNum type="arabicPeriod"/>
            </a:pPr>
            <a:r>
              <a:rPr lang="en-GB" sz="1050">
                <a:solidFill>
                  <a:schemeClr val="dk1"/>
                </a:solidFill>
                <a:highlight>
                  <a:srgbClr val="FFFFFF"/>
                </a:highlight>
              </a:rPr>
              <a:t>The 'Revenue' attribute can be used as the class label.</a:t>
            </a:r>
            <a:endParaRPr sz="1050">
              <a:solidFill>
                <a:schemeClr val="dk1"/>
              </a:solidFill>
              <a:highlight>
                <a:srgbClr val="FFFFFF"/>
              </a:highlight>
            </a:endParaRPr>
          </a:p>
          <a:p>
            <a:pPr indent="-295275" lvl="0" marL="736600" marR="279400" rtl="0" algn="l">
              <a:lnSpc>
                <a:spcPct val="142857"/>
              </a:lnSpc>
              <a:spcBef>
                <a:spcPts val="0"/>
              </a:spcBef>
              <a:spcAft>
                <a:spcPts val="0"/>
              </a:spcAft>
              <a:buClr>
                <a:schemeClr val="dk1"/>
              </a:buClr>
              <a:buSzPts val="1050"/>
              <a:buAutoNum type="arabicPeriod"/>
            </a:pPr>
            <a:r>
              <a:rPr lang="en-GB" sz="1050">
                <a:solidFill>
                  <a:schemeClr val="dk1"/>
                </a:solidFill>
                <a:highlight>
                  <a:srgbClr val="FFFFFF"/>
                </a:highlight>
              </a:rPr>
              <a:t>"Administrative", "Administrative Duration", "Informational", "Informational Duration", "Product Related" and "Product Related Duration" represent the number of different types of pages visited by the visitor in that session and total time spent in each of these page categories. The values of these features are derived from the URL information of the pages visited by the user and updated in real time when a user takes an action, e.g. moving from one page to another.</a:t>
            </a:r>
            <a:endParaRPr sz="1050">
              <a:solidFill>
                <a:schemeClr val="dk1"/>
              </a:solidFill>
              <a:highlight>
                <a:srgbClr val="FFFFFF"/>
              </a:highlight>
            </a:endParaRPr>
          </a:p>
          <a:p>
            <a:pPr indent="-295275" lvl="0" marL="736600" marR="279400" rtl="0" algn="l">
              <a:lnSpc>
                <a:spcPct val="142857"/>
              </a:lnSpc>
              <a:spcBef>
                <a:spcPts val="0"/>
              </a:spcBef>
              <a:spcAft>
                <a:spcPts val="0"/>
              </a:spcAft>
              <a:buClr>
                <a:schemeClr val="dk1"/>
              </a:buClr>
              <a:buSzPts val="1050"/>
              <a:buAutoNum type="arabicPeriod"/>
            </a:pPr>
            <a:r>
              <a:rPr lang="en-GB" sz="1050">
                <a:solidFill>
                  <a:schemeClr val="dk1"/>
                </a:solidFill>
                <a:highlight>
                  <a:srgbClr val="FFFFFF"/>
                </a:highlight>
              </a:rPr>
              <a:t>The "Bounce Rate", "Exit Rate" and "Page Value" features represent the metrics measured by "Google Analytics" for each page in the e-commerce site.</a:t>
            </a:r>
            <a:endParaRPr sz="1050">
              <a:solidFill>
                <a:schemeClr val="dk1"/>
              </a:solidFill>
              <a:highlight>
                <a:srgbClr val="FFFFFF"/>
              </a:highlight>
            </a:endParaRPr>
          </a:p>
          <a:p>
            <a:pPr indent="-295275" lvl="0" marL="736600" marR="279400" rtl="0" algn="l">
              <a:lnSpc>
                <a:spcPct val="142857"/>
              </a:lnSpc>
              <a:spcBef>
                <a:spcPts val="0"/>
              </a:spcBef>
              <a:spcAft>
                <a:spcPts val="0"/>
              </a:spcAft>
              <a:buClr>
                <a:schemeClr val="dk1"/>
              </a:buClr>
              <a:buSzPts val="1050"/>
              <a:buAutoNum type="arabicPeriod"/>
            </a:pPr>
            <a:r>
              <a:rPr lang="en-GB" sz="1050">
                <a:solidFill>
                  <a:schemeClr val="dk1"/>
                </a:solidFill>
                <a:highlight>
                  <a:srgbClr val="FFFFFF"/>
                </a:highlight>
              </a:rPr>
              <a:t>The value of "Bounce Rate" feature for a web page refers to the percentage of visitors who enter the site from that page and then leave ("bounce") without triggering any other requests to the analytics server during that session.</a:t>
            </a:r>
            <a:endParaRPr sz="1050">
              <a:solidFill>
                <a:schemeClr val="dk1"/>
              </a:solidFill>
              <a:highlight>
                <a:srgbClr val="FFFFFF"/>
              </a:highlight>
            </a:endParaRPr>
          </a:p>
          <a:p>
            <a:pPr indent="-295275" lvl="0" marL="736600" marR="279400" rtl="0" algn="l">
              <a:lnSpc>
                <a:spcPct val="142857"/>
              </a:lnSpc>
              <a:spcBef>
                <a:spcPts val="0"/>
              </a:spcBef>
              <a:spcAft>
                <a:spcPts val="0"/>
              </a:spcAft>
              <a:buClr>
                <a:schemeClr val="dk1"/>
              </a:buClr>
              <a:buSzPts val="1050"/>
              <a:buAutoNum type="arabicPeriod"/>
            </a:pPr>
            <a:r>
              <a:rPr lang="en-GB" sz="1050">
                <a:solidFill>
                  <a:schemeClr val="dk1"/>
                </a:solidFill>
                <a:highlight>
                  <a:srgbClr val="FFFFFF"/>
                </a:highlight>
              </a:rPr>
              <a:t>The value of "Exit Rate" feature for a specific web page is calculated as for all pageviews to the page, the percentage that were the last in the session.</a:t>
            </a:r>
            <a:endParaRPr sz="1050">
              <a:solidFill>
                <a:schemeClr val="dk1"/>
              </a:solidFill>
              <a:highlight>
                <a:srgbClr val="FFFFFF"/>
              </a:highlight>
            </a:endParaRPr>
          </a:p>
          <a:p>
            <a:pPr indent="-295275" lvl="0" marL="736600" marR="279400" rtl="0" algn="l">
              <a:lnSpc>
                <a:spcPct val="142857"/>
              </a:lnSpc>
              <a:spcBef>
                <a:spcPts val="0"/>
              </a:spcBef>
              <a:spcAft>
                <a:spcPts val="0"/>
              </a:spcAft>
              <a:buClr>
                <a:schemeClr val="dk1"/>
              </a:buClr>
              <a:buSzPts val="1050"/>
              <a:buAutoNum type="arabicPeriod"/>
            </a:pPr>
            <a:r>
              <a:rPr lang="en-GB" sz="1050">
                <a:solidFill>
                  <a:schemeClr val="dk1"/>
                </a:solidFill>
                <a:highlight>
                  <a:srgbClr val="FFFFFF"/>
                </a:highlight>
              </a:rPr>
              <a:t>The "Page Value" feature represents the average value for a web page that a user visited before completing an e-commerce transaction.</a:t>
            </a:r>
            <a:endParaRPr sz="1050">
              <a:solidFill>
                <a:schemeClr val="dk1"/>
              </a:solidFill>
              <a:highlight>
                <a:srgbClr val="FFFFFF"/>
              </a:highlight>
            </a:endParaRPr>
          </a:p>
          <a:p>
            <a:pPr indent="-295275" lvl="0" marL="736600" marR="279400" rtl="0" algn="l">
              <a:lnSpc>
                <a:spcPct val="142857"/>
              </a:lnSpc>
              <a:spcBef>
                <a:spcPts val="0"/>
              </a:spcBef>
              <a:spcAft>
                <a:spcPts val="0"/>
              </a:spcAft>
              <a:buClr>
                <a:schemeClr val="dk1"/>
              </a:buClr>
              <a:buSzPts val="1050"/>
              <a:buAutoNum type="arabicPeriod"/>
            </a:pPr>
            <a:r>
              <a:rPr lang="en-GB" sz="1050">
                <a:solidFill>
                  <a:schemeClr val="dk1"/>
                </a:solidFill>
                <a:highlight>
                  <a:srgbClr val="FFFFFF"/>
                </a:highlight>
              </a:rPr>
              <a:t>The "Special Day" feature indicates the closeness of the site visiting time to a specific special day (e.g. Mother’s Day, Valentine's Day) in which the sessions are more likely to be finalized with transaction. The value of this attribute is determined by considering the dynamics of e-commerce such as the duration between the order date and delivery date. For example, for Valentina’s day, this value takes a nonzero value between February 2 and February 12, zero before and after this date unless it is close to another special day, and its maximum value of 1 on February 8.</a:t>
            </a:r>
            <a:endParaRPr sz="1050">
              <a:solidFill>
                <a:schemeClr val="dk1"/>
              </a:solidFill>
              <a:highlight>
                <a:srgbClr val="FFFFFF"/>
              </a:highlight>
            </a:endParaRPr>
          </a:p>
          <a:p>
            <a:pPr indent="-295275" lvl="0" marL="736600" marR="279400" rtl="0" algn="l">
              <a:lnSpc>
                <a:spcPct val="142857"/>
              </a:lnSpc>
              <a:spcBef>
                <a:spcPts val="0"/>
              </a:spcBef>
              <a:spcAft>
                <a:spcPts val="0"/>
              </a:spcAft>
              <a:buClr>
                <a:schemeClr val="dk1"/>
              </a:buClr>
              <a:buSzPts val="1050"/>
              <a:buAutoNum type="arabicPeriod"/>
            </a:pPr>
            <a:r>
              <a:rPr lang="en-GB" sz="1050">
                <a:solidFill>
                  <a:schemeClr val="dk1"/>
                </a:solidFill>
                <a:highlight>
                  <a:srgbClr val="FFFFFF"/>
                </a:highlight>
              </a:rPr>
              <a:t>The dataset also includes operating system, browser, region, traffic type, visitor type as returning or new visitor, a Boolean value indicating whether the date of the visit is weekend, and month of the year.</a:t>
            </a:r>
            <a:endParaRPr sz="1050">
              <a:solidFill>
                <a:schemeClr val="dk1"/>
              </a:solidFill>
              <a:highlight>
                <a:srgbClr val="FFFFFF"/>
              </a:highlight>
            </a:endParaRPr>
          </a:p>
          <a:p>
            <a:pPr indent="0" lvl="0" marL="0" marR="279400" rtl="0" algn="l">
              <a:lnSpc>
                <a:spcPct val="142857"/>
              </a:lnSpc>
              <a:spcBef>
                <a:spcPts val="2200"/>
              </a:spcBef>
              <a:spcAft>
                <a:spcPts val="0"/>
              </a:spcAft>
              <a:buNone/>
            </a:pPr>
            <a:r>
              <a:rPr lang="en-GB" sz="1050">
                <a:solidFill>
                  <a:schemeClr val="dk1"/>
                </a:solidFill>
                <a:highlight>
                  <a:srgbClr val="FFFFFF"/>
                </a:highlight>
              </a:rPr>
              <a:t>Each session has PageValue, which is the average of all PageValues that the user visited during the session</a:t>
            </a:r>
            <a:endParaRPr sz="1050">
              <a:solidFill>
                <a:schemeClr val="dk1"/>
              </a:solidFill>
              <a:highlight>
                <a:srgbClr val="FFFFFF"/>
              </a:highlight>
            </a:endParaRPr>
          </a:p>
          <a:p>
            <a:pPr indent="0" lvl="0" marL="0" marR="279400" rtl="0" algn="l">
              <a:lnSpc>
                <a:spcPct val="142857"/>
              </a:lnSpc>
              <a:spcBef>
                <a:spcPts val="2200"/>
              </a:spcBef>
              <a:spcAft>
                <a:spcPts val="0"/>
              </a:spcAft>
              <a:buNone/>
            </a:pPr>
            <a:r>
              <a:rPr lang="en-GB" sz="1050">
                <a:solidFill>
                  <a:schemeClr val="dk1"/>
                </a:solidFill>
                <a:highlight>
                  <a:srgbClr val="FFFFFF"/>
                </a:highlight>
              </a:rPr>
              <a:t>Each session has ExitRate, which is the average of all ExitRates that the user visited during the session</a:t>
            </a:r>
            <a:endParaRPr sz="1050">
              <a:solidFill>
                <a:schemeClr val="dk1"/>
              </a:solidFill>
              <a:highlight>
                <a:srgbClr val="FFFFFF"/>
              </a:highlight>
            </a:endParaRPr>
          </a:p>
          <a:p>
            <a:pPr indent="0" lvl="0" marL="0" marR="279400" rtl="0" algn="l">
              <a:lnSpc>
                <a:spcPct val="142857"/>
              </a:lnSpc>
              <a:spcBef>
                <a:spcPts val="2200"/>
              </a:spcBef>
              <a:spcAft>
                <a:spcPts val="0"/>
              </a:spcAft>
              <a:buNone/>
            </a:pPr>
            <a:r>
              <a:rPr lang="en-GB" sz="1050">
                <a:solidFill>
                  <a:schemeClr val="dk1"/>
                </a:solidFill>
                <a:highlight>
                  <a:srgbClr val="FFFFFF"/>
                </a:highlight>
              </a:rPr>
              <a:t>Each session has BounceRate, which is the average of all BounceRates that the user visited during the session</a:t>
            </a:r>
            <a:endParaRPr sz="1050">
              <a:solidFill>
                <a:schemeClr val="dk1"/>
              </a:solidFill>
              <a:highlight>
                <a:srgbClr val="FFFFFF"/>
              </a:highlight>
            </a:endParaRPr>
          </a:p>
          <a:p>
            <a:pPr indent="0" lvl="0" marL="0" marR="279400" rtl="0" algn="l">
              <a:lnSpc>
                <a:spcPct val="142857"/>
              </a:lnSpc>
              <a:spcBef>
                <a:spcPts val="2200"/>
              </a:spcBef>
              <a:spcAft>
                <a:spcPts val="0"/>
              </a:spcAft>
              <a:buNone/>
            </a:pPr>
            <a:r>
              <a:t/>
            </a:r>
            <a:endParaRPr sz="1050">
              <a:solidFill>
                <a:schemeClr val="dk1"/>
              </a:solidFill>
              <a:highlight>
                <a:srgbClr val="FFFFFF"/>
              </a:highlight>
            </a:endParaRPr>
          </a:p>
          <a:p>
            <a:pPr indent="0" lvl="0" marL="0" marR="279400" rtl="0" algn="l">
              <a:lnSpc>
                <a:spcPct val="142857"/>
              </a:lnSpc>
              <a:spcBef>
                <a:spcPts val="220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f7ad55e6b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f7ad55e6b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f7ad55e6b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f7ad55e6b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f7ad55e6b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f7ad55e6b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2" name="Shape 62"/>
        <p:cNvGrpSpPr/>
        <p:nvPr/>
      </p:nvGrpSpPr>
      <p:grpSpPr>
        <a:xfrm>
          <a:off x="0" y="0"/>
          <a:ext cx="0" cy="0"/>
          <a:chOff x="0" y="0"/>
          <a:chExt cx="0" cy="0"/>
        </a:xfrm>
      </p:grpSpPr>
      <p:sp>
        <p:nvSpPr>
          <p:cNvPr id="63" name="Google Shape;63;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4" name="Google Shape;64;p11"/>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5" name="Shape 65"/>
        <p:cNvGrpSpPr/>
        <p:nvPr/>
      </p:nvGrpSpPr>
      <p:grpSpPr>
        <a:xfrm>
          <a:off x="0" y="0"/>
          <a:ext cx="0" cy="0"/>
          <a:chOff x="0" y="0"/>
          <a:chExt cx="0" cy="0"/>
        </a:xfrm>
      </p:grpSpPr>
      <p:sp>
        <p:nvSpPr>
          <p:cNvPr id="66" name="Google Shape;66;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8" name="Google Shape;68;p12"/>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9" name="Shape 69"/>
        <p:cNvGrpSpPr/>
        <p:nvPr/>
      </p:nvGrpSpPr>
      <p:grpSpPr>
        <a:xfrm>
          <a:off x="0" y="0"/>
          <a:ext cx="0" cy="0"/>
          <a:chOff x="0" y="0"/>
          <a:chExt cx="0" cy="0"/>
        </a:xfrm>
      </p:grpSpPr>
      <p:sp>
        <p:nvSpPr>
          <p:cNvPr id="70" name="Google Shape;70;p13"/>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indent="0" lvl="0" marL="0" rtl="0" algn="ctr">
              <a:spcBef>
                <a:spcPts val="0"/>
              </a:spcBef>
              <a:spcAft>
                <a:spcPts val="0"/>
              </a:spcAft>
              <a:buNone/>
            </a:pPr>
            <a:fld id="{00000000-1234-1234-1234-123412341234}" type="slidenum">
              <a:rPr lang="en-GB"/>
              <a:t>‹#›</a:t>
            </a:fld>
            <a:endParaRPr/>
          </a:p>
        </p:txBody>
      </p:sp>
      <p:sp>
        <p:nvSpPr>
          <p:cNvPr id="20" name="Google Shape;20;p4"/>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1" name="Google Shape;21;p4"/>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cxnSp>
        <p:nvCxnSpPr>
          <p:cNvPr id="22" name="Google Shape;22;p4"/>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23" name="Google Shape;23;p4">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idx="1" type="body"/>
          </p:nvPr>
        </p:nvSpPr>
        <p:spPr>
          <a:xfrm>
            <a:off x="311700" y="1152475"/>
            <a:ext cx="416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68275" y="1152475"/>
            <a:ext cx="416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lvl1pPr lvl="0">
              <a:buNone/>
              <a:defRPr sz="900">
                <a:solidFill>
                  <a:srgbClr val="FFFFFF"/>
                </a:solidFill>
              </a:defRPr>
            </a:lvl1pPr>
            <a:lvl2pPr lvl="1">
              <a:buNone/>
              <a:defRPr sz="900">
                <a:solidFill>
                  <a:srgbClr val="FFFFFF"/>
                </a:solidFill>
              </a:defRPr>
            </a:lvl2pPr>
            <a:lvl3pPr lvl="2">
              <a:buNone/>
              <a:defRPr sz="900">
                <a:solidFill>
                  <a:srgbClr val="FFFFFF"/>
                </a:solidFill>
              </a:defRPr>
            </a:lvl3pPr>
            <a:lvl4pPr lvl="3">
              <a:buNone/>
              <a:defRPr sz="900">
                <a:solidFill>
                  <a:srgbClr val="FFFFFF"/>
                </a:solidFill>
              </a:defRPr>
            </a:lvl4pPr>
            <a:lvl5pPr lvl="4">
              <a:buNone/>
              <a:defRPr sz="900">
                <a:solidFill>
                  <a:srgbClr val="FFFFFF"/>
                </a:solidFill>
              </a:defRPr>
            </a:lvl5pPr>
            <a:lvl6pPr lvl="5">
              <a:buNone/>
              <a:defRPr sz="900">
                <a:solidFill>
                  <a:srgbClr val="FFFFFF"/>
                </a:solidFill>
              </a:defRPr>
            </a:lvl6pPr>
            <a:lvl7pPr lvl="6">
              <a:buNone/>
              <a:defRPr sz="900">
                <a:solidFill>
                  <a:srgbClr val="FFFFFF"/>
                </a:solidFill>
              </a:defRPr>
            </a:lvl7pPr>
            <a:lvl8pPr lvl="7">
              <a:buNone/>
              <a:defRPr sz="900">
                <a:solidFill>
                  <a:srgbClr val="FFFFFF"/>
                </a:solidFill>
              </a:defRPr>
            </a:lvl8pPr>
            <a:lvl9pPr lvl="8">
              <a:buNone/>
              <a:defRPr sz="900">
                <a:solidFill>
                  <a:srgbClr val="FFFFFF"/>
                </a:solidFill>
              </a:defRPr>
            </a:lvl9pPr>
          </a:lstStyle>
          <a:p>
            <a:pPr indent="0" lvl="0" marL="0" rtl="0" algn="ctr">
              <a:spcBef>
                <a:spcPts val="0"/>
              </a:spcBef>
              <a:spcAft>
                <a:spcPts val="0"/>
              </a:spcAft>
              <a:buNone/>
            </a:pPr>
            <a:fld id="{00000000-1234-1234-1234-123412341234}" type="slidenum">
              <a:rPr lang="en-GB"/>
              <a:t>‹#›</a:t>
            </a:fld>
            <a:endParaRPr/>
          </a:p>
        </p:txBody>
      </p:sp>
      <p:cxnSp>
        <p:nvCxnSpPr>
          <p:cNvPr id="31" name="Google Shape;31;p5"/>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32" name="Google Shape;32;p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3" name="Google Shape;33;p5"/>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
        <p:nvSpPr>
          <p:cNvPr id="34" name="Google Shape;34;p5">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 name="Shape 37"/>
        <p:cNvGrpSpPr/>
        <p:nvPr/>
      </p:nvGrpSpPr>
      <p:grpSpPr>
        <a:xfrm>
          <a:off x="0" y="0"/>
          <a:ext cx="0" cy="0"/>
          <a:chOff x="0" y="0"/>
          <a:chExt cx="0" cy="0"/>
        </a:xfrm>
      </p:grpSpPr>
      <p:cxnSp>
        <p:nvCxnSpPr>
          <p:cNvPr id="38" name="Google Shape;38;p6"/>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39" name="Google Shape;39;p6"/>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40" name="Google Shape;40;p6"/>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
        <p:nvSpPr>
          <p:cNvPr id="41" name="Google Shape;41;p6">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indent="0" lvl="0" marL="0" rtl="0" algn="ctr">
              <a:spcBef>
                <a:spcPts val="0"/>
              </a:spcBef>
              <a:spcAft>
                <a:spcPts val="0"/>
              </a:spcAft>
              <a:buNone/>
            </a:pPr>
            <a:fld id="{00000000-1234-1234-1234-123412341234}" type="slidenum">
              <a:rPr lang="en-GB"/>
              <a:t>‹#›</a:t>
            </a:fld>
            <a:endParaRPr/>
          </a:p>
        </p:txBody>
      </p:sp>
      <p:sp>
        <p:nvSpPr>
          <p:cNvPr id="45" name="Google Shape;45;p6"/>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46" name="Shape 46"/>
        <p:cNvGrpSpPr/>
        <p:nvPr/>
      </p:nvGrpSpPr>
      <p:grpSpPr>
        <a:xfrm>
          <a:off x="0" y="0"/>
          <a:ext cx="0" cy="0"/>
          <a:chOff x="0" y="0"/>
          <a:chExt cx="0" cy="0"/>
        </a:xfrm>
      </p:grpSpPr>
      <p:sp>
        <p:nvSpPr>
          <p:cNvPr id="47" name="Google Shape;47;p7"/>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8" name="Google Shape;48;p7"/>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9" name="Shape 49"/>
        <p:cNvGrpSpPr/>
        <p:nvPr/>
      </p:nvGrpSpPr>
      <p:grpSpPr>
        <a:xfrm>
          <a:off x="0" y="0"/>
          <a:ext cx="0" cy="0"/>
          <a:chOff x="0" y="0"/>
          <a:chExt cx="0" cy="0"/>
        </a:xfrm>
      </p:grpSpPr>
      <p:sp>
        <p:nvSpPr>
          <p:cNvPr id="50" name="Google Shape;50;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2" name="Google Shape;52;p8"/>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3" name="Shape 53"/>
        <p:cNvGrpSpPr/>
        <p:nvPr/>
      </p:nvGrpSpPr>
      <p:grpSpPr>
        <a:xfrm>
          <a:off x="0" y="0"/>
          <a:ext cx="0" cy="0"/>
          <a:chOff x="0" y="0"/>
          <a:chExt cx="0" cy="0"/>
        </a:xfrm>
      </p:grpSpPr>
      <p:sp>
        <p:nvSpPr>
          <p:cNvPr id="54" name="Google Shape;54;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9"/>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9" name="Google Shape;59;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0" name="Google Shape;60;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10"/>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lvl="0" algn="ctr">
              <a:buNone/>
              <a:defRPr sz="1000">
                <a:solidFill>
                  <a:schemeClr val="dk2"/>
                </a:solidFill>
              </a:defRPr>
            </a:lvl1pPr>
            <a:lvl2pPr lvl="1" algn="ctr">
              <a:buNone/>
              <a:defRPr sz="1000">
                <a:solidFill>
                  <a:schemeClr val="dk2"/>
                </a:solidFill>
              </a:defRPr>
            </a:lvl2pPr>
            <a:lvl3pPr lvl="2" algn="ctr">
              <a:buNone/>
              <a:defRPr sz="1000">
                <a:solidFill>
                  <a:schemeClr val="dk2"/>
                </a:solidFill>
              </a:defRPr>
            </a:lvl3pPr>
            <a:lvl4pPr lvl="3" algn="ctr">
              <a:buNone/>
              <a:defRPr sz="1000">
                <a:solidFill>
                  <a:schemeClr val="dk2"/>
                </a:solidFill>
              </a:defRPr>
            </a:lvl4pPr>
            <a:lvl5pPr lvl="4" algn="ctr">
              <a:buNone/>
              <a:defRPr sz="1000">
                <a:solidFill>
                  <a:schemeClr val="dk2"/>
                </a:solidFill>
              </a:defRPr>
            </a:lvl5pPr>
            <a:lvl6pPr lvl="5" algn="ctr">
              <a:buNone/>
              <a:defRPr sz="1000">
                <a:solidFill>
                  <a:schemeClr val="dk2"/>
                </a:solidFill>
              </a:defRPr>
            </a:lvl6pPr>
            <a:lvl7pPr lvl="6" algn="ctr">
              <a:buNone/>
              <a:defRPr sz="1000">
                <a:solidFill>
                  <a:schemeClr val="dk2"/>
                </a:solidFill>
              </a:defRPr>
            </a:lvl7pPr>
            <a:lvl8pPr lvl="7" algn="ctr">
              <a:buNone/>
              <a:defRPr sz="1000">
                <a:solidFill>
                  <a:schemeClr val="dk2"/>
                </a:solidFill>
              </a:defRPr>
            </a:lvl8pPr>
            <a:lvl9pPr lvl="8" algn="ctr">
              <a:buNone/>
              <a:defRPr sz="1000">
                <a:solidFill>
                  <a:schemeClr val="dk2"/>
                </a:solidFill>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www.kaggle.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4"/>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76" name="Google Shape;76;p14"/>
          <p:cNvPicPr preferRelativeResize="0"/>
          <p:nvPr/>
        </p:nvPicPr>
        <p:blipFill>
          <a:blip r:embed="rId3">
            <a:alphaModFix/>
          </a:blip>
          <a:stretch>
            <a:fillRect/>
          </a:stretch>
        </p:blipFill>
        <p:spPr>
          <a:xfrm>
            <a:off x="0" y="-474337"/>
            <a:ext cx="9144000" cy="60921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3"/>
          <p:cNvSpPr/>
          <p:nvPr/>
        </p:nvSpPr>
        <p:spPr>
          <a:xfrm>
            <a:off x="0" y="45638"/>
            <a:ext cx="9144000" cy="5143500"/>
          </a:xfrm>
          <a:prstGeom prst="rect">
            <a:avLst/>
          </a:prstGeom>
          <a:solidFill>
            <a:srgbClr val="566579">
              <a:alpha val="84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3"/>
          <p:cNvSpPr/>
          <p:nvPr/>
        </p:nvSpPr>
        <p:spPr>
          <a:xfrm>
            <a:off x="964400" y="75"/>
            <a:ext cx="10227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 name="Google Shape;172;p23"/>
          <p:cNvCxnSpPr/>
          <p:nvPr/>
        </p:nvCxnSpPr>
        <p:spPr>
          <a:xfrm>
            <a:off x="1470725" y="3461632"/>
            <a:ext cx="0" cy="416400"/>
          </a:xfrm>
          <a:prstGeom prst="straightConnector1">
            <a:avLst/>
          </a:prstGeom>
          <a:noFill/>
          <a:ln cap="flat" cmpd="sng" w="9525">
            <a:solidFill>
              <a:srgbClr val="D9D9D9"/>
            </a:solidFill>
            <a:prstDash val="solid"/>
            <a:round/>
            <a:headEnd len="med" w="med" type="none"/>
            <a:tailEnd len="med" w="med" type="none"/>
          </a:ln>
        </p:spPr>
      </p:cxnSp>
      <p:cxnSp>
        <p:nvCxnSpPr>
          <p:cNvPr id="173" name="Google Shape;173;p23"/>
          <p:cNvCxnSpPr/>
          <p:nvPr/>
        </p:nvCxnSpPr>
        <p:spPr>
          <a:xfrm>
            <a:off x="1460700" y="2601182"/>
            <a:ext cx="0" cy="416400"/>
          </a:xfrm>
          <a:prstGeom prst="straightConnector1">
            <a:avLst/>
          </a:prstGeom>
          <a:noFill/>
          <a:ln cap="flat" cmpd="sng" w="9525">
            <a:solidFill>
              <a:srgbClr val="D9D9D9"/>
            </a:solidFill>
            <a:prstDash val="solid"/>
            <a:round/>
            <a:headEnd len="med" w="med" type="none"/>
            <a:tailEnd len="med" w="med" type="none"/>
          </a:ln>
        </p:spPr>
      </p:cxnSp>
      <p:cxnSp>
        <p:nvCxnSpPr>
          <p:cNvPr id="174" name="Google Shape;174;p23"/>
          <p:cNvCxnSpPr/>
          <p:nvPr/>
        </p:nvCxnSpPr>
        <p:spPr>
          <a:xfrm>
            <a:off x="1470725" y="1722857"/>
            <a:ext cx="0" cy="416400"/>
          </a:xfrm>
          <a:prstGeom prst="straightConnector1">
            <a:avLst/>
          </a:prstGeom>
          <a:noFill/>
          <a:ln cap="flat" cmpd="sng" w="9525">
            <a:solidFill>
              <a:srgbClr val="D9D9D9"/>
            </a:solidFill>
            <a:prstDash val="solid"/>
            <a:round/>
            <a:headEnd len="med" w="med" type="none"/>
            <a:tailEnd len="med" w="med" type="none"/>
          </a:ln>
        </p:spPr>
      </p:cxnSp>
      <p:grpSp>
        <p:nvGrpSpPr>
          <p:cNvPr id="175" name="Google Shape;175;p23"/>
          <p:cNvGrpSpPr/>
          <p:nvPr/>
        </p:nvGrpSpPr>
        <p:grpSpPr>
          <a:xfrm>
            <a:off x="2393950" y="1365724"/>
            <a:ext cx="3838200" cy="775275"/>
            <a:chOff x="2393950" y="466875"/>
            <a:chExt cx="3838200" cy="775275"/>
          </a:xfrm>
        </p:grpSpPr>
        <p:sp>
          <p:nvSpPr>
            <p:cNvPr id="176" name="Google Shape;176;p23"/>
            <p:cNvSpPr txBox="1"/>
            <p:nvPr/>
          </p:nvSpPr>
          <p:spPr>
            <a:xfrm>
              <a:off x="2393950" y="759150"/>
              <a:ext cx="3838200" cy="4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rgbClr val="FFFFFF"/>
                  </a:solidFill>
                </a:rPr>
                <a:t>Under-sample the majority class instances from the training data</a:t>
              </a:r>
              <a:endParaRPr sz="1000">
                <a:solidFill>
                  <a:srgbClr val="FFFFFF"/>
                </a:solidFill>
              </a:endParaRPr>
            </a:p>
          </p:txBody>
        </p:sp>
        <p:sp>
          <p:nvSpPr>
            <p:cNvPr id="177" name="Google Shape;177;p23"/>
            <p:cNvSpPr txBox="1"/>
            <p:nvPr/>
          </p:nvSpPr>
          <p:spPr>
            <a:xfrm>
              <a:off x="2393950" y="466875"/>
              <a:ext cx="38382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50">
                  <a:solidFill>
                    <a:schemeClr val="lt1"/>
                  </a:solidFill>
                  <a:latin typeface="Trebuchet MS"/>
                  <a:ea typeface="Trebuchet MS"/>
                  <a:cs typeface="Trebuchet MS"/>
                  <a:sym typeface="Trebuchet MS"/>
                </a:rPr>
                <a:t>Down-Sampling</a:t>
              </a:r>
              <a:endParaRPr sz="1850">
                <a:latin typeface="Trebuchet MS"/>
                <a:ea typeface="Trebuchet MS"/>
                <a:cs typeface="Trebuchet MS"/>
                <a:sym typeface="Trebuchet MS"/>
              </a:endParaRPr>
            </a:p>
          </p:txBody>
        </p:sp>
      </p:grpSp>
      <p:grpSp>
        <p:nvGrpSpPr>
          <p:cNvPr id="178" name="Google Shape;178;p23"/>
          <p:cNvGrpSpPr/>
          <p:nvPr/>
        </p:nvGrpSpPr>
        <p:grpSpPr>
          <a:xfrm>
            <a:off x="2393950" y="2229748"/>
            <a:ext cx="3838200" cy="775275"/>
            <a:chOff x="2393950" y="466875"/>
            <a:chExt cx="3838200" cy="775275"/>
          </a:xfrm>
        </p:grpSpPr>
        <p:sp>
          <p:nvSpPr>
            <p:cNvPr id="179" name="Google Shape;179;p23"/>
            <p:cNvSpPr txBox="1"/>
            <p:nvPr/>
          </p:nvSpPr>
          <p:spPr>
            <a:xfrm>
              <a:off x="2393950" y="759150"/>
              <a:ext cx="3838200" cy="4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rPr>
                <a:t>Duplicate the minority instances in the training data</a:t>
              </a:r>
              <a:endParaRPr sz="1000">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endParaRPr>
            </a:p>
            <a:p>
              <a:pPr indent="0" lvl="0" marL="0" rtl="0" algn="l">
                <a:lnSpc>
                  <a:spcPct val="100000"/>
                </a:lnSpc>
                <a:spcBef>
                  <a:spcPts val="0"/>
                </a:spcBef>
                <a:spcAft>
                  <a:spcPts val="0"/>
                </a:spcAft>
                <a:buNone/>
              </a:pPr>
              <a:r>
                <a:t/>
              </a:r>
              <a:endParaRPr sz="900">
                <a:solidFill>
                  <a:srgbClr val="FFFFFF"/>
                </a:solidFill>
              </a:endParaRPr>
            </a:p>
          </p:txBody>
        </p:sp>
        <p:sp>
          <p:nvSpPr>
            <p:cNvPr id="180" name="Google Shape;180;p23"/>
            <p:cNvSpPr txBox="1"/>
            <p:nvPr/>
          </p:nvSpPr>
          <p:spPr>
            <a:xfrm>
              <a:off x="2393950" y="466875"/>
              <a:ext cx="3838200" cy="32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750">
                <a:solidFill>
                  <a:srgbClr val="FFFFFF"/>
                </a:solidFill>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rPr b="1" lang="en-GB" sz="1750">
                  <a:solidFill>
                    <a:srgbClr val="FFFFFF"/>
                  </a:solidFill>
                  <a:latin typeface="Trebuchet MS"/>
                  <a:ea typeface="Trebuchet MS"/>
                  <a:cs typeface="Trebuchet MS"/>
                  <a:sym typeface="Trebuchet MS"/>
                </a:rPr>
                <a:t>Up-Sampling</a:t>
              </a:r>
              <a:endParaRPr b="1" sz="1750">
                <a:solidFill>
                  <a:srgbClr val="FFFFFF"/>
                </a:solidFill>
                <a:latin typeface="Trebuchet MS"/>
                <a:ea typeface="Trebuchet MS"/>
                <a:cs typeface="Trebuchet MS"/>
                <a:sym typeface="Trebuchet MS"/>
              </a:endParaRPr>
            </a:p>
            <a:p>
              <a:pPr indent="0" lvl="0" marL="0" rtl="0" algn="l">
                <a:spcBef>
                  <a:spcPts val="0"/>
                </a:spcBef>
                <a:spcAft>
                  <a:spcPts val="0"/>
                </a:spcAft>
                <a:buNone/>
              </a:pPr>
              <a:r>
                <a:t/>
              </a:r>
              <a:endParaRPr b="1" sz="1750">
                <a:solidFill>
                  <a:schemeClr val="lt1"/>
                </a:solidFill>
                <a:latin typeface="Trebuchet MS"/>
                <a:ea typeface="Trebuchet MS"/>
                <a:cs typeface="Trebuchet MS"/>
                <a:sym typeface="Trebuchet MS"/>
              </a:endParaRPr>
            </a:p>
          </p:txBody>
        </p:sp>
      </p:grpSp>
      <p:grpSp>
        <p:nvGrpSpPr>
          <p:cNvPr id="181" name="Google Shape;181;p23"/>
          <p:cNvGrpSpPr/>
          <p:nvPr/>
        </p:nvGrpSpPr>
        <p:grpSpPr>
          <a:xfrm>
            <a:off x="2393950" y="3093784"/>
            <a:ext cx="3838200" cy="775275"/>
            <a:chOff x="2393950" y="466875"/>
            <a:chExt cx="3838200" cy="775275"/>
          </a:xfrm>
        </p:grpSpPr>
        <p:sp>
          <p:nvSpPr>
            <p:cNvPr id="182" name="Google Shape;182;p23"/>
            <p:cNvSpPr txBox="1"/>
            <p:nvPr/>
          </p:nvSpPr>
          <p:spPr>
            <a:xfrm>
              <a:off x="2393950" y="759150"/>
              <a:ext cx="3838200" cy="4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rgbClr val="FFFFFF"/>
                  </a:solidFill>
                </a:rPr>
                <a:t>Synthetic Minority Oversampling Technique</a:t>
              </a:r>
              <a:endParaRPr sz="10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GB" sz="1000">
                  <a:solidFill>
                    <a:srgbClr val="FFFFFF"/>
                  </a:solidFill>
                </a:rPr>
                <a:t>Nearest neighbour approach to draw artificial samples</a:t>
              </a:r>
              <a:endParaRPr sz="1000">
                <a:solidFill>
                  <a:srgbClr val="FFFFFF"/>
                </a:solidFill>
              </a:endParaRPr>
            </a:p>
            <a:p>
              <a:pPr indent="0" lvl="0" marL="0" rtl="0" algn="l">
                <a:lnSpc>
                  <a:spcPct val="100000"/>
                </a:lnSpc>
                <a:spcBef>
                  <a:spcPts val="0"/>
                </a:spcBef>
                <a:spcAft>
                  <a:spcPts val="0"/>
                </a:spcAft>
                <a:buNone/>
              </a:pPr>
              <a:r>
                <a:t/>
              </a:r>
              <a:endParaRPr sz="900">
                <a:solidFill>
                  <a:srgbClr val="FFFFFF"/>
                </a:solidFill>
              </a:endParaRPr>
            </a:p>
          </p:txBody>
        </p:sp>
        <p:sp>
          <p:nvSpPr>
            <p:cNvPr id="183" name="Google Shape;183;p23"/>
            <p:cNvSpPr txBox="1"/>
            <p:nvPr/>
          </p:nvSpPr>
          <p:spPr>
            <a:xfrm>
              <a:off x="2393950" y="466875"/>
              <a:ext cx="38382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50">
                  <a:solidFill>
                    <a:schemeClr val="lt1"/>
                  </a:solidFill>
                  <a:latin typeface="Trebuchet MS"/>
                  <a:ea typeface="Trebuchet MS"/>
                  <a:cs typeface="Trebuchet MS"/>
                  <a:sym typeface="Trebuchet MS"/>
                </a:rPr>
                <a:t>SMOTE</a:t>
              </a:r>
              <a:endParaRPr sz="1850">
                <a:latin typeface="Trebuchet MS"/>
                <a:ea typeface="Trebuchet MS"/>
                <a:cs typeface="Trebuchet MS"/>
                <a:sym typeface="Trebuchet MS"/>
              </a:endParaRPr>
            </a:p>
          </p:txBody>
        </p:sp>
      </p:grpSp>
      <p:grpSp>
        <p:nvGrpSpPr>
          <p:cNvPr id="184" name="Google Shape;184;p23"/>
          <p:cNvGrpSpPr/>
          <p:nvPr/>
        </p:nvGrpSpPr>
        <p:grpSpPr>
          <a:xfrm>
            <a:off x="2393950" y="3957795"/>
            <a:ext cx="3838200" cy="775300"/>
            <a:chOff x="2393950" y="560445"/>
            <a:chExt cx="3838200" cy="775300"/>
          </a:xfrm>
        </p:grpSpPr>
        <p:sp>
          <p:nvSpPr>
            <p:cNvPr id="185" name="Google Shape;185;p23"/>
            <p:cNvSpPr txBox="1"/>
            <p:nvPr/>
          </p:nvSpPr>
          <p:spPr>
            <a:xfrm>
              <a:off x="2393950" y="852745"/>
              <a:ext cx="3838200" cy="4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rgbClr val="FFFFFF"/>
                  </a:solidFill>
                </a:rPr>
                <a:t>Random Over-Sampling Examples</a:t>
              </a:r>
              <a:endParaRPr sz="10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GB" sz="1000">
                  <a:solidFill>
                    <a:srgbClr val="FFFFFF"/>
                  </a:solidFill>
                </a:rPr>
                <a:t>Smoothed bootstrapping to draw artificial samples from feature space</a:t>
              </a:r>
              <a:endParaRPr sz="1000">
                <a:solidFill>
                  <a:srgbClr val="FFFFFF"/>
                </a:solidFill>
              </a:endParaRPr>
            </a:p>
            <a:p>
              <a:pPr indent="0" lvl="0" marL="0" rtl="0" algn="l">
                <a:lnSpc>
                  <a:spcPct val="100000"/>
                </a:lnSpc>
                <a:spcBef>
                  <a:spcPts val="0"/>
                </a:spcBef>
                <a:spcAft>
                  <a:spcPts val="0"/>
                </a:spcAft>
                <a:buNone/>
              </a:pPr>
              <a:r>
                <a:t/>
              </a:r>
              <a:endParaRPr sz="900">
                <a:solidFill>
                  <a:srgbClr val="FFFFFF"/>
                </a:solidFill>
              </a:endParaRPr>
            </a:p>
          </p:txBody>
        </p:sp>
        <p:sp>
          <p:nvSpPr>
            <p:cNvPr id="186" name="Google Shape;186;p23"/>
            <p:cNvSpPr txBox="1"/>
            <p:nvPr/>
          </p:nvSpPr>
          <p:spPr>
            <a:xfrm>
              <a:off x="2393950" y="560445"/>
              <a:ext cx="38382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50">
                  <a:solidFill>
                    <a:schemeClr val="lt1"/>
                  </a:solidFill>
                  <a:latin typeface="Trebuchet MS"/>
                  <a:ea typeface="Trebuchet MS"/>
                  <a:cs typeface="Trebuchet MS"/>
                  <a:sym typeface="Trebuchet MS"/>
                </a:rPr>
                <a:t>ROSE</a:t>
              </a:r>
              <a:endParaRPr sz="1850">
                <a:latin typeface="Trebuchet MS"/>
                <a:ea typeface="Trebuchet MS"/>
                <a:cs typeface="Trebuchet MS"/>
                <a:sym typeface="Trebuchet MS"/>
              </a:endParaRPr>
            </a:p>
          </p:txBody>
        </p:sp>
      </p:grpSp>
      <p:sp>
        <p:nvSpPr>
          <p:cNvPr id="187" name="Google Shape;187;p23"/>
          <p:cNvSpPr txBox="1"/>
          <p:nvPr>
            <p:ph type="title"/>
          </p:nvPr>
        </p:nvSpPr>
        <p:spPr>
          <a:xfrm>
            <a:off x="2393950" y="239675"/>
            <a:ext cx="64383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E795B"/>
                </a:solidFill>
              </a:rPr>
              <a:t>Resampling </a:t>
            </a:r>
            <a:r>
              <a:rPr b="1" lang="en-GB">
                <a:solidFill>
                  <a:srgbClr val="FFFFFF"/>
                </a:solidFill>
              </a:rPr>
              <a:t>Methods</a:t>
            </a:r>
            <a:endParaRPr/>
          </a:p>
        </p:txBody>
      </p:sp>
      <p:sp>
        <p:nvSpPr>
          <p:cNvPr id="188" name="Google Shape;188;p23"/>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89" name="Google Shape;189;p23"/>
          <p:cNvSpPr/>
          <p:nvPr/>
        </p:nvSpPr>
        <p:spPr>
          <a:xfrm>
            <a:off x="1327259" y="1335367"/>
            <a:ext cx="297000" cy="297000"/>
          </a:xfrm>
          <a:custGeom>
            <a:rect b="b" l="l" r="r" t="t"/>
            <a:pathLst>
              <a:path extrusionOk="0" h="120000" w="12000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23"/>
          <p:cNvSpPr/>
          <p:nvPr/>
        </p:nvSpPr>
        <p:spPr>
          <a:xfrm>
            <a:off x="1327259" y="2229717"/>
            <a:ext cx="297000" cy="297000"/>
          </a:xfrm>
          <a:custGeom>
            <a:rect b="b" l="l" r="r" t="t"/>
            <a:pathLst>
              <a:path extrusionOk="0" h="120000" w="12000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23"/>
          <p:cNvSpPr/>
          <p:nvPr/>
        </p:nvSpPr>
        <p:spPr>
          <a:xfrm>
            <a:off x="1322234" y="3093767"/>
            <a:ext cx="297000" cy="297000"/>
          </a:xfrm>
          <a:custGeom>
            <a:rect b="b" l="l" r="r" t="t"/>
            <a:pathLst>
              <a:path extrusionOk="0" h="120000" w="12000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23"/>
          <p:cNvSpPr/>
          <p:nvPr/>
        </p:nvSpPr>
        <p:spPr>
          <a:xfrm>
            <a:off x="1322234" y="3957792"/>
            <a:ext cx="297000" cy="297000"/>
          </a:xfrm>
          <a:custGeom>
            <a:rect b="b" l="l" r="r" t="t"/>
            <a:pathLst>
              <a:path extrusionOk="0" h="120000" w="12000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4"/>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sz="900">
                <a:solidFill>
                  <a:srgbClr val="F3F3F3"/>
                </a:solidFill>
              </a:rPr>
              <a:t>‹#›</a:t>
            </a:fld>
            <a:endParaRPr sz="900">
              <a:solidFill>
                <a:srgbClr val="F3F3F3"/>
              </a:solidFill>
            </a:endParaRPr>
          </a:p>
        </p:txBody>
      </p:sp>
      <p:sp>
        <p:nvSpPr>
          <p:cNvPr id="198" name="Google Shape;19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b="1" lang="en-GB">
                <a:solidFill>
                  <a:srgbClr val="EE795B"/>
                </a:solidFill>
                <a:latin typeface="Trebuchet MS"/>
                <a:ea typeface="Trebuchet MS"/>
                <a:cs typeface="Trebuchet MS"/>
                <a:sym typeface="Trebuchet MS"/>
              </a:rPr>
              <a:t>SMOTE</a:t>
            </a:r>
            <a:r>
              <a:rPr lang="en-GB">
                <a:latin typeface="Trebuchet MS"/>
                <a:ea typeface="Trebuchet MS"/>
                <a:cs typeface="Trebuchet MS"/>
                <a:sym typeface="Trebuchet MS"/>
              </a:rPr>
              <a:t> yielded the best results in-terms of accuracy and AUC value.</a:t>
            </a:r>
            <a:endParaRPr>
              <a:solidFill>
                <a:srgbClr val="566579"/>
              </a:solidFill>
              <a:latin typeface="Trebuchet MS"/>
              <a:ea typeface="Trebuchet MS"/>
              <a:cs typeface="Trebuchet MS"/>
              <a:sym typeface="Trebuchet MS"/>
            </a:endParaRPr>
          </a:p>
          <a:p>
            <a:pPr indent="0" lvl="0" marL="457200" rtl="0" algn="l">
              <a:spcBef>
                <a:spcPts val="0"/>
              </a:spcBef>
              <a:spcAft>
                <a:spcPts val="0"/>
              </a:spcAft>
              <a:buNone/>
            </a:pPr>
            <a:r>
              <a:t/>
            </a:r>
            <a:endParaRPr>
              <a:solidFill>
                <a:srgbClr val="566579"/>
              </a:solidFill>
              <a:latin typeface="Trebuchet MS"/>
              <a:ea typeface="Trebuchet MS"/>
              <a:cs typeface="Trebuchet MS"/>
              <a:sym typeface="Trebuchet MS"/>
            </a:endParaRPr>
          </a:p>
          <a:p>
            <a:pPr indent="0" lvl="0" marL="0" rtl="0" algn="l">
              <a:spcBef>
                <a:spcPts val="0"/>
              </a:spcBef>
              <a:spcAft>
                <a:spcPts val="1600"/>
              </a:spcAft>
              <a:buNone/>
            </a:pPr>
            <a:r>
              <a:t/>
            </a:r>
            <a:endParaRPr/>
          </a:p>
        </p:txBody>
      </p:sp>
      <p:sp>
        <p:nvSpPr>
          <p:cNvPr id="199" name="Google Shape;199;p24"/>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Resampling with </a:t>
            </a:r>
            <a:r>
              <a:rPr b="1" lang="en-GB">
                <a:solidFill>
                  <a:srgbClr val="EE795B"/>
                </a:solidFill>
              </a:rPr>
              <a:t>10 fold CV</a:t>
            </a:r>
            <a:endParaRPr/>
          </a:p>
        </p:txBody>
      </p:sp>
      <p:pic>
        <p:nvPicPr>
          <p:cNvPr id="200" name="Google Shape;200;p24"/>
          <p:cNvPicPr preferRelativeResize="0"/>
          <p:nvPr/>
        </p:nvPicPr>
        <p:blipFill>
          <a:blip r:embed="rId3">
            <a:alphaModFix/>
          </a:blip>
          <a:stretch>
            <a:fillRect/>
          </a:stretch>
        </p:blipFill>
        <p:spPr>
          <a:xfrm>
            <a:off x="434300" y="1744575"/>
            <a:ext cx="8398001" cy="2065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5"/>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06" name="Google Shape;206;p2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Ridge </a:t>
            </a:r>
            <a:r>
              <a:rPr b="1" lang="en-GB">
                <a:solidFill>
                  <a:srgbClr val="EE795B"/>
                </a:solidFill>
              </a:rPr>
              <a:t>Regression</a:t>
            </a:r>
            <a:endParaRPr b="1">
              <a:solidFill>
                <a:srgbClr val="EE795B"/>
              </a:solidFill>
            </a:endParaRPr>
          </a:p>
        </p:txBody>
      </p:sp>
      <p:graphicFrame>
        <p:nvGraphicFramePr>
          <p:cNvPr id="207" name="Google Shape;207;p25"/>
          <p:cNvGraphicFramePr/>
          <p:nvPr/>
        </p:nvGraphicFramePr>
        <p:xfrm>
          <a:off x="6010100" y="1098025"/>
          <a:ext cx="3000000" cy="3000000"/>
        </p:xfrm>
        <a:graphic>
          <a:graphicData uri="http://schemas.openxmlformats.org/drawingml/2006/table">
            <a:tbl>
              <a:tblPr>
                <a:noFill/>
                <a:tableStyleId>{847BBA70-FE7D-4C26-B06A-6A4B44E27725}</a:tableStyleId>
              </a:tblPr>
              <a:tblGrid>
                <a:gridCol w="1280075"/>
                <a:gridCol w="1280075"/>
              </a:tblGrid>
              <a:tr h="430400">
                <a:tc gridSpan="2">
                  <a:txBody>
                    <a:bodyPr/>
                    <a:lstStyle/>
                    <a:p>
                      <a:pPr indent="0" lvl="0" marL="0" rtl="0" algn="ctr">
                        <a:spcBef>
                          <a:spcPts val="0"/>
                        </a:spcBef>
                        <a:spcAft>
                          <a:spcPts val="0"/>
                        </a:spcAft>
                        <a:buNone/>
                      </a:pPr>
                      <a:r>
                        <a:rPr b="1" i="1" lang="en-GB">
                          <a:solidFill>
                            <a:srgbClr val="FFFFFF"/>
                          </a:solidFill>
                          <a:latin typeface="Trebuchet MS"/>
                          <a:ea typeface="Trebuchet MS"/>
                          <a:cs typeface="Trebuchet MS"/>
                          <a:sym typeface="Trebuchet MS"/>
                        </a:rPr>
                        <a:t>Using SMOTE Resampling</a:t>
                      </a:r>
                      <a:endParaRPr b="1" i="1">
                        <a:solidFill>
                          <a:srgbClr val="FFFFFF"/>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solidFill>
                      <a:srgbClr val="595959"/>
                    </a:solidFill>
                  </a:tcPr>
                </a:tc>
                <a:tc hMerge="1"/>
              </a:tr>
              <a:tr h="430400">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Min Lambda</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solidFill>
                            <a:srgbClr val="434343"/>
                          </a:solidFill>
                          <a:latin typeface="Trebuchet MS"/>
                          <a:ea typeface="Trebuchet MS"/>
                          <a:cs typeface="Trebuchet MS"/>
                          <a:sym typeface="Trebuchet MS"/>
                        </a:rPr>
                        <a:t>0.02</a:t>
                      </a:r>
                      <a:r>
                        <a:rPr lang="en-GB">
                          <a:solidFill>
                            <a:srgbClr val="434343"/>
                          </a:solidFill>
                          <a:latin typeface="Trebuchet MS"/>
                          <a:ea typeface="Trebuchet MS"/>
                          <a:cs typeface="Trebuchet MS"/>
                          <a:sym typeface="Trebuchet MS"/>
                        </a:rPr>
                        <a:t>47</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Accuracy</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solidFill>
                            <a:srgbClr val="434343"/>
                          </a:solidFill>
                          <a:latin typeface="Trebuchet MS"/>
                          <a:ea typeface="Trebuchet MS"/>
                          <a:cs typeface="Trebuchet MS"/>
                          <a:sym typeface="Trebuchet MS"/>
                        </a:rPr>
                        <a:t>0.872</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Sensitivity</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solidFill>
                            <a:srgbClr val="434343"/>
                          </a:solidFill>
                          <a:latin typeface="Trebuchet MS"/>
                          <a:ea typeface="Trebuchet MS"/>
                          <a:cs typeface="Trebuchet MS"/>
                          <a:sym typeface="Trebuchet MS"/>
                        </a:rPr>
                        <a:t>0.456</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Specificity</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solidFill>
                            <a:srgbClr val="434343"/>
                          </a:solidFill>
                          <a:latin typeface="Trebuchet MS"/>
                          <a:ea typeface="Trebuchet MS"/>
                          <a:cs typeface="Trebuchet MS"/>
                          <a:sym typeface="Trebuchet MS"/>
                        </a:rPr>
                        <a:t>0.953</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Precision</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solidFill>
                            <a:srgbClr val="434343"/>
                          </a:solidFill>
                          <a:latin typeface="Trebuchet MS"/>
                          <a:ea typeface="Trebuchet MS"/>
                          <a:cs typeface="Trebuchet MS"/>
                          <a:sym typeface="Trebuchet MS"/>
                        </a:rPr>
                        <a:t>0.656</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F1 Score</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solidFill>
                            <a:srgbClr val="434343"/>
                          </a:solidFill>
                          <a:latin typeface="Trebuchet MS"/>
                          <a:ea typeface="Trebuchet MS"/>
                          <a:cs typeface="Trebuchet MS"/>
                          <a:sym typeface="Trebuchet MS"/>
                        </a:rPr>
                        <a:t>0.538</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AUC</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solidFill>
                            <a:srgbClr val="434343"/>
                          </a:solidFill>
                          <a:latin typeface="Trebuchet MS"/>
                          <a:ea typeface="Trebuchet MS"/>
                          <a:cs typeface="Trebuchet MS"/>
                          <a:sym typeface="Trebuchet MS"/>
                        </a:rPr>
                        <a:t>0.705</a:t>
                      </a:r>
                      <a:endParaRPr>
                        <a:solidFill>
                          <a:srgbClr val="434343"/>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bl>
          </a:graphicData>
        </a:graphic>
      </p:graphicFrame>
      <p:pic>
        <p:nvPicPr>
          <p:cNvPr id="208" name="Google Shape;208;p25"/>
          <p:cNvPicPr preferRelativeResize="0"/>
          <p:nvPr/>
        </p:nvPicPr>
        <p:blipFill>
          <a:blip r:embed="rId3">
            <a:alphaModFix/>
          </a:blip>
          <a:stretch>
            <a:fillRect/>
          </a:stretch>
        </p:blipFill>
        <p:spPr>
          <a:xfrm>
            <a:off x="311700" y="1098013"/>
            <a:ext cx="5358116" cy="3216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6"/>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14" name="Google Shape;214;p26"/>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Lasso</a:t>
            </a:r>
            <a:r>
              <a:rPr lang="en-GB"/>
              <a:t> </a:t>
            </a:r>
            <a:r>
              <a:rPr b="1" lang="en-GB">
                <a:solidFill>
                  <a:srgbClr val="EE795B"/>
                </a:solidFill>
              </a:rPr>
              <a:t>Regression </a:t>
            </a:r>
            <a:endParaRPr b="1">
              <a:solidFill>
                <a:srgbClr val="EE795B"/>
              </a:solidFill>
            </a:endParaRPr>
          </a:p>
        </p:txBody>
      </p:sp>
      <p:graphicFrame>
        <p:nvGraphicFramePr>
          <p:cNvPr id="215" name="Google Shape;215;p26"/>
          <p:cNvGraphicFramePr/>
          <p:nvPr/>
        </p:nvGraphicFramePr>
        <p:xfrm>
          <a:off x="6024000" y="1087575"/>
          <a:ext cx="3000000" cy="3000000"/>
        </p:xfrm>
        <a:graphic>
          <a:graphicData uri="http://schemas.openxmlformats.org/drawingml/2006/table">
            <a:tbl>
              <a:tblPr>
                <a:noFill/>
                <a:tableStyleId>{847BBA70-FE7D-4C26-B06A-6A4B44E27725}</a:tableStyleId>
              </a:tblPr>
              <a:tblGrid>
                <a:gridCol w="1280075"/>
                <a:gridCol w="1280075"/>
              </a:tblGrid>
              <a:tr h="430400">
                <a:tc gridSpan="2">
                  <a:txBody>
                    <a:bodyPr/>
                    <a:lstStyle/>
                    <a:p>
                      <a:pPr indent="0" lvl="0" marL="0" rtl="0" algn="ctr">
                        <a:spcBef>
                          <a:spcPts val="0"/>
                        </a:spcBef>
                        <a:spcAft>
                          <a:spcPts val="0"/>
                        </a:spcAft>
                        <a:buNone/>
                      </a:pPr>
                      <a:r>
                        <a:rPr b="1" i="1" lang="en-GB">
                          <a:solidFill>
                            <a:srgbClr val="FFFFFF"/>
                          </a:solidFill>
                          <a:latin typeface="Trebuchet MS"/>
                          <a:ea typeface="Trebuchet MS"/>
                          <a:cs typeface="Trebuchet MS"/>
                          <a:sym typeface="Trebuchet MS"/>
                        </a:rPr>
                        <a:t>Using SMOTE Resampling</a:t>
                      </a:r>
                      <a:endParaRPr b="1" i="1">
                        <a:solidFill>
                          <a:srgbClr val="FFFFFF"/>
                        </a:solidFill>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solidFill>
                      <a:srgbClr val="595959"/>
                    </a:solidFill>
                  </a:tcPr>
                </a:tc>
                <a:tc hMerge="1"/>
              </a:tr>
              <a:tr h="430400">
                <a:tc>
                  <a:txBody>
                    <a:bodyPr/>
                    <a:lstStyle/>
                    <a:p>
                      <a:pPr indent="0" lvl="0" marL="0" rtl="0" algn="ctr">
                        <a:spcBef>
                          <a:spcPts val="0"/>
                        </a:spcBef>
                        <a:spcAft>
                          <a:spcPts val="0"/>
                        </a:spcAft>
                        <a:buNone/>
                      </a:pPr>
                      <a:r>
                        <a:rPr lang="en-GB">
                          <a:latin typeface="Trebuchet MS"/>
                          <a:ea typeface="Trebuchet MS"/>
                          <a:cs typeface="Trebuchet MS"/>
                          <a:sym typeface="Trebuchet MS"/>
                        </a:rPr>
                        <a:t>Min Lambda</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latin typeface="Trebuchet MS"/>
                          <a:ea typeface="Trebuchet MS"/>
                          <a:cs typeface="Trebuchet MS"/>
                          <a:sym typeface="Trebuchet MS"/>
                        </a:rPr>
                        <a:t>0.00058</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latin typeface="Trebuchet MS"/>
                          <a:ea typeface="Trebuchet MS"/>
                          <a:cs typeface="Trebuchet MS"/>
                          <a:sym typeface="Trebuchet MS"/>
                        </a:rPr>
                        <a:t>Accuracy</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latin typeface="Trebuchet MS"/>
                          <a:ea typeface="Trebuchet MS"/>
                          <a:cs typeface="Trebuchet MS"/>
                          <a:sym typeface="Trebuchet MS"/>
                        </a:rPr>
                        <a:t>0.879</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latin typeface="Trebuchet MS"/>
                          <a:ea typeface="Trebuchet MS"/>
                          <a:cs typeface="Trebuchet MS"/>
                          <a:sym typeface="Trebuchet MS"/>
                        </a:rPr>
                        <a:t>Sensitivity</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latin typeface="Trebuchet MS"/>
                          <a:ea typeface="Trebuchet MS"/>
                          <a:cs typeface="Trebuchet MS"/>
                          <a:sym typeface="Trebuchet MS"/>
                        </a:rPr>
                        <a:t>0.544</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latin typeface="Trebuchet MS"/>
                          <a:ea typeface="Trebuchet MS"/>
                          <a:cs typeface="Trebuchet MS"/>
                          <a:sym typeface="Trebuchet MS"/>
                        </a:rPr>
                        <a:t>Specificity</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latin typeface="Trebuchet MS"/>
                          <a:ea typeface="Trebuchet MS"/>
                          <a:cs typeface="Trebuchet MS"/>
                          <a:sym typeface="Trebuchet MS"/>
                        </a:rPr>
                        <a:t>0.945</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latin typeface="Trebuchet MS"/>
                          <a:ea typeface="Trebuchet MS"/>
                          <a:cs typeface="Trebuchet MS"/>
                          <a:sym typeface="Trebuchet MS"/>
                        </a:rPr>
                        <a:t>Precision</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latin typeface="Trebuchet MS"/>
                          <a:ea typeface="Trebuchet MS"/>
                          <a:cs typeface="Trebuchet MS"/>
                          <a:sym typeface="Trebuchet MS"/>
                        </a:rPr>
                        <a:t>0.659</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latin typeface="Trebuchet MS"/>
                          <a:ea typeface="Trebuchet MS"/>
                          <a:cs typeface="Trebuchet MS"/>
                          <a:sym typeface="Trebuchet MS"/>
                        </a:rPr>
                        <a:t>F1 Score</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latin typeface="Trebuchet MS"/>
                          <a:ea typeface="Trebuchet MS"/>
                          <a:cs typeface="Trebuchet MS"/>
                          <a:sym typeface="Trebuchet MS"/>
                        </a:rPr>
                        <a:t>0.596</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r h="430400">
                <a:tc>
                  <a:txBody>
                    <a:bodyPr/>
                    <a:lstStyle/>
                    <a:p>
                      <a:pPr indent="0" lvl="0" marL="0" rtl="0" algn="ctr">
                        <a:spcBef>
                          <a:spcPts val="0"/>
                        </a:spcBef>
                        <a:spcAft>
                          <a:spcPts val="0"/>
                        </a:spcAft>
                        <a:buNone/>
                      </a:pPr>
                      <a:r>
                        <a:rPr lang="en-GB">
                          <a:latin typeface="Trebuchet MS"/>
                          <a:ea typeface="Trebuchet MS"/>
                          <a:cs typeface="Trebuchet MS"/>
                          <a:sym typeface="Trebuchet MS"/>
                        </a:rPr>
                        <a:t>AUC</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c>
                  <a:txBody>
                    <a:bodyPr/>
                    <a:lstStyle/>
                    <a:p>
                      <a:pPr indent="0" lvl="0" marL="0" rtl="0" algn="r">
                        <a:spcBef>
                          <a:spcPts val="0"/>
                        </a:spcBef>
                        <a:spcAft>
                          <a:spcPts val="0"/>
                        </a:spcAft>
                        <a:buNone/>
                      </a:pPr>
                      <a:r>
                        <a:rPr lang="en-GB">
                          <a:latin typeface="Trebuchet MS"/>
                          <a:ea typeface="Trebuchet MS"/>
                          <a:cs typeface="Trebuchet MS"/>
                          <a:sym typeface="Trebuchet MS"/>
                        </a:rPr>
                        <a:t>0.744</a:t>
                      </a:r>
                      <a:endParaRPr>
                        <a:latin typeface="Trebuchet MS"/>
                        <a:ea typeface="Trebuchet MS"/>
                        <a:cs typeface="Trebuchet MS"/>
                        <a:sym typeface="Trebuchet MS"/>
                      </a:endParaRPr>
                    </a:p>
                  </a:txBody>
                  <a:tcPr marT="91425" marB="91425" marR="91425" marL="91425">
                    <a:lnL cap="flat" cmpd="sng" w="38100">
                      <a:solidFill>
                        <a:srgbClr val="595959"/>
                      </a:solidFill>
                      <a:prstDash val="solid"/>
                      <a:round/>
                      <a:headEnd len="sm" w="sm" type="none"/>
                      <a:tailEnd len="sm" w="sm" type="none"/>
                    </a:lnL>
                    <a:lnR cap="flat" cmpd="sng" w="38100">
                      <a:solidFill>
                        <a:srgbClr val="595959"/>
                      </a:solidFill>
                      <a:prstDash val="solid"/>
                      <a:round/>
                      <a:headEnd len="sm" w="sm" type="none"/>
                      <a:tailEnd len="sm" w="sm" type="none"/>
                    </a:lnR>
                    <a:lnT cap="flat" cmpd="sng" w="38100">
                      <a:solidFill>
                        <a:srgbClr val="595959"/>
                      </a:solidFill>
                      <a:prstDash val="solid"/>
                      <a:round/>
                      <a:headEnd len="sm" w="sm" type="none"/>
                      <a:tailEnd len="sm" w="sm" type="none"/>
                    </a:lnT>
                    <a:lnB cap="flat" cmpd="sng" w="38100">
                      <a:solidFill>
                        <a:srgbClr val="595959"/>
                      </a:solidFill>
                      <a:prstDash val="solid"/>
                      <a:round/>
                      <a:headEnd len="sm" w="sm" type="none"/>
                      <a:tailEnd len="sm" w="sm" type="none"/>
                    </a:lnB>
                  </a:tcPr>
                </a:tc>
              </a:tr>
            </a:tbl>
          </a:graphicData>
        </a:graphic>
      </p:graphicFrame>
      <p:pic>
        <p:nvPicPr>
          <p:cNvPr id="216" name="Google Shape;216;p26"/>
          <p:cNvPicPr preferRelativeResize="0"/>
          <p:nvPr/>
        </p:nvPicPr>
        <p:blipFill>
          <a:blip r:embed="rId3">
            <a:alphaModFix/>
          </a:blip>
          <a:stretch>
            <a:fillRect/>
          </a:stretch>
        </p:blipFill>
        <p:spPr>
          <a:xfrm>
            <a:off x="311700" y="1087563"/>
            <a:ext cx="5285424" cy="3237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7"/>
          <p:cNvSpPr txBox="1"/>
          <p:nvPr>
            <p:ph idx="1" type="body"/>
          </p:nvPr>
        </p:nvSpPr>
        <p:spPr>
          <a:xfrm>
            <a:off x="311700" y="928025"/>
            <a:ext cx="4164000" cy="3416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b="1" sz="1600" u="sng">
              <a:solidFill>
                <a:srgbClr val="EE795B"/>
              </a:solidFill>
              <a:latin typeface="Trebuchet MS"/>
              <a:ea typeface="Trebuchet MS"/>
              <a:cs typeface="Trebuchet MS"/>
              <a:sym typeface="Trebuchet MS"/>
            </a:endParaRPr>
          </a:p>
          <a:p>
            <a:pPr indent="0" lvl="0" marL="0" rtl="0" algn="l">
              <a:spcBef>
                <a:spcPts val="0"/>
              </a:spcBef>
              <a:spcAft>
                <a:spcPts val="1600"/>
              </a:spcAft>
              <a:buNone/>
            </a:pPr>
            <a:r>
              <a:t/>
            </a:r>
            <a:endParaRPr/>
          </a:p>
        </p:txBody>
      </p:sp>
      <p:sp>
        <p:nvSpPr>
          <p:cNvPr id="222" name="Google Shape;222;p27"/>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solidFill>
                  <a:srgbClr val="FFFFFF"/>
                </a:solidFill>
              </a:rPr>
              <a:t>‹#›</a:t>
            </a:fld>
            <a:endParaRPr>
              <a:solidFill>
                <a:srgbClr val="FFFFFF"/>
              </a:solidFill>
            </a:endParaRPr>
          </a:p>
        </p:txBody>
      </p:sp>
      <p:sp>
        <p:nvSpPr>
          <p:cNvPr id="223" name="Google Shape;223;p27"/>
          <p:cNvSpPr txBox="1"/>
          <p:nvPr>
            <p:ph type="title"/>
          </p:nvPr>
        </p:nvSpPr>
        <p:spPr>
          <a:xfrm>
            <a:off x="311700" y="12345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K-Nearest Neighbor </a:t>
            </a:r>
            <a:r>
              <a:rPr b="1" lang="en-GB">
                <a:solidFill>
                  <a:srgbClr val="EE795B"/>
                </a:solidFill>
              </a:rPr>
              <a:t>w/ SMOTE</a:t>
            </a:r>
            <a:endParaRPr/>
          </a:p>
        </p:txBody>
      </p:sp>
      <p:pic>
        <p:nvPicPr>
          <p:cNvPr id="224" name="Google Shape;224;p27"/>
          <p:cNvPicPr preferRelativeResize="0"/>
          <p:nvPr/>
        </p:nvPicPr>
        <p:blipFill>
          <a:blip r:embed="rId3">
            <a:alphaModFix/>
          </a:blip>
          <a:stretch>
            <a:fillRect/>
          </a:stretch>
        </p:blipFill>
        <p:spPr>
          <a:xfrm>
            <a:off x="311702" y="1551350"/>
            <a:ext cx="5144326" cy="2741326"/>
          </a:xfrm>
          <a:prstGeom prst="rect">
            <a:avLst/>
          </a:prstGeom>
          <a:noFill/>
          <a:ln>
            <a:noFill/>
          </a:ln>
        </p:spPr>
      </p:pic>
      <p:sp>
        <p:nvSpPr>
          <p:cNvPr id="225" name="Google Shape;225;p27"/>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26" name="Google Shape;226;p27"/>
          <p:cNvGraphicFramePr/>
          <p:nvPr/>
        </p:nvGraphicFramePr>
        <p:xfrm>
          <a:off x="6450650" y="979775"/>
          <a:ext cx="3000000" cy="3000000"/>
        </p:xfrm>
        <a:graphic>
          <a:graphicData uri="http://schemas.openxmlformats.org/drawingml/2006/table">
            <a:tbl>
              <a:tblPr>
                <a:noFill/>
                <a:tableStyleId>{847BBA70-FE7D-4C26-B06A-6A4B44E27725}</a:tableStyleId>
              </a:tblPr>
              <a:tblGrid>
                <a:gridCol w="1084325"/>
                <a:gridCol w="1030500"/>
              </a:tblGrid>
              <a:tr h="777775">
                <a:tc gridSpan="2">
                  <a:txBody>
                    <a:bodyPr/>
                    <a:lstStyle/>
                    <a:p>
                      <a:pPr indent="0" lvl="0" marL="0" rtl="0" algn="ctr">
                        <a:spcBef>
                          <a:spcPts val="0"/>
                        </a:spcBef>
                        <a:spcAft>
                          <a:spcPts val="0"/>
                        </a:spcAft>
                        <a:buNone/>
                      </a:pPr>
                      <a:r>
                        <a:rPr b="1" i="1" lang="en-GB">
                          <a:solidFill>
                            <a:srgbClr val="FFFFFF"/>
                          </a:solidFill>
                          <a:latin typeface="Trebuchet MS"/>
                          <a:ea typeface="Trebuchet MS"/>
                          <a:cs typeface="Trebuchet MS"/>
                          <a:sym typeface="Trebuchet MS"/>
                        </a:rPr>
                        <a:t>10 Fold CV with </a:t>
                      </a:r>
                      <a:endParaRPr b="1" i="1">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i="1" lang="en-GB">
                          <a:solidFill>
                            <a:srgbClr val="FFFFFF"/>
                          </a:solidFill>
                          <a:latin typeface="Trebuchet MS"/>
                          <a:ea typeface="Trebuchet MS"/>
                          <a:cs typeface="Trebuchet MS"/>
                          <a:sym typeface="Trebuchet MS"/>
                        </a:rPr>
                        <a:t>SMOTE Resampling</a:t>
                      </a:r>
                      <a:endParaRPr b="1" i="1">
                        <a:solidFill>
                          <a:srgbClr val="FFFFFF"/>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666666"/>
                    </a:solidFill>
                  </a:tcPr>
                </a:tc>
                <a:tc hMerge="1"/>
              </a:tr>
              <a:tr h="5070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Accuracy</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0.793</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5070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Sensitivity</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0.389</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5070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Specificity</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None/>
                      </a:pPr>
                      <a:r>
                        <a:rPr lang="en-GB">
                          <a:solidFill>
                            <a:srgbClr val="434343"/>
                          </a:solidFill>
                          <a:latin typeface="Trebuchet MS"/>
                          <a:ea typeface="Trebuchet MS"/>
                          <a:cs typeface="Trebuchet MS"/>
                          <a:sym typeface="Trebuchet MS"/>
                        </a:rPr>
                        <a:t>0.928</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5070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Precision</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0.389</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5070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F1 Score</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0.478</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227" name="Google Shape;227;p27"/>
          <p:cNvCxnSpPr/>
          <p:nvPr/>
        </p:nvCxnSpPr>
        <p:spPr>
          <a:xfrm flipH="1">
            <a:off x="1605175" y="1280550"/>
            <a:ext cx="282600" cy="355800"/>
          </a:xfrm>
          <a:prstGeom prst="straightConnector1">
            <a:avLst/>
          </a:prstGeom>
          <a:noFill/>
          <a:ln cap="flat" cmpd="sng" w="28575">
            <a:solidFill>
              <a:srgbClr val="EE795B"/>
            </a:solidFill>
            <a:prstDash val="solid"/>
            <a:round/>
            <a:headEnd len="med" w="med" type="none"/>
            <a:tailEnd len="med" w="med" type="triangle"/>
          </a:ln>
        </p:spPr>
      </p:cxnSp>
      <p:sp>
        <p:nvSpPr>
          <p:cNvPr id="228" name="Google Shape;228;p27"/>
          <p:cNvSpPr/>
          <p:nvPr/>
        </p:nvSpPr>
        <p:spPr>
          <a:xfrm>
            <a:off x="2024575" y="887575"/>
            <a:ext cx="1869600" cy="565800"/>
          </a:xfrm>
          <a:prstGeom prst="rect">
            <a:avLst/>
          </a:prstGeom>
          <a:solidFill>
            <a:srgbClr val="EE795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Trebuchet MS"/>
                <a:ea typeface="Trebuchet MS"/>
                <a:cs typeface="Trebuchet MS"/>
                <a:sym typeface="Trebuchet MS"/>
              </a:rPr>
              <a:t>k=17 gave highest</a:t>
            </a:r>
            <a:endParaRPr b="1">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GB">
                <a:solidFill>
                  <a:srgbClr val="FFFFFF"/>
                </a:solidFill>
                <a:latin typeface="Trebuchet MS"/>
                <a:ea typeface="Trebuchet MS"/>
                <a:cs typeface="Trebuchet MS"/>
                <a:sym typeface="Trebuchet MS"/>
              </a:rPr>
              <a:t>accuracy</a:t>
            </a:r>
            <a:endParaRPr b="1">
              <a:solidFill>
                <a:srgbClr val="FFFFFF"/>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8"/>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sz="900">
                <a:solidFill>
                  <a:srgbClr val="F3F3F3"/>
                </a:solidFill>
              </a:rPr>
              <a:t>‹#›</a:t>
            </a:fld>
            <a:endParaRPr sz="900">
              <a:solidFill>
                <a:srgbClr val="F3F3F3"/>
              </a:solidFill>
            </a:endParaRPr>
          </a:p>
        </p:txBody>
      </p:sp>
      <p:sp>
        <p:nvSpPr>
          <p:cNvPr id="234" name="Google Shape;234;p28"/>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Decision </a:t>
            </a:r>
            <a:r>
              <a:rPr b="1" lang="en-GB">
                <a:solidFill>
                  <a:srgbClr val="EE795B"/>
                </a:solidFill>
              </a:rPr>
              <a:t>Tree</a:t>
            </a:r>
            <a:endParaRPr/>
          </a:p>
        </p:txBody>
      </p:sp>
      <p:pic>
        <p:nvPicPr>
          <p:cNvPr id="235" name="Google Shape;235;p28"/>
          <p:cNvPicPr preferRelativeResize="0"/>
          <p:nvPr/>
        </p:nvPicPr>
        <p:blipFill rotWithShape="1">
          <a:blip r:embed="rId3">
            <a:alphaModFix/>
          </a:blip>
          <a:srcRect b="17698" l="11247" r="4944" t="14097"/>
          <a:stretch/>
        </p:blipFill>
        <p:spPr>
          <a:xfrm>
            <a:off x="103250" y="854175"/>
            <a:ext cx="3004700" cy="2179693"/>
          </a:xfrm>
          <a:prstGeom prst="rect">
            <a:avLst/>
          </a:prstGeom>
          <a:noFill/>
          <a:ln>
            <a:noFill/>
          </a:ln>
        </p:spPr>
      </p:pic>
      <p:graphicFrame>
        <p:nvGraphicFramePr>
          <p:cNvPr id="236" name="Google Shape;236;p28"/>
          <p:cNvGraphicFramePr/>
          <p:nvPr/>
        </p:nvGraphicFramePr>
        <p:xfrm>
          <a:off x="6869400" y="854175"/>
          <a:ext cx="3000000" cy="3000000"/>
        </p:xfrm>
        <a:graphic>
          <a:graphicData uri="http://schemas.openxmlformats.org/drawingml/2006/table">
            <a:tbl>
              <a:tblPr>
                <a:noFill/>
                <a:tableStyleId>{847BBA70-FE7D-4C26-B06A-6A4B44E27725}</a:tableStyleId>
              </a:tblPr>
              <a:tblGrid>
                <a:gridCol w="1084325"/>
                <a:gridCol w="1030500"/>
              </a:tblGrid>
              <a:tr h="777775">
                <a:tc gridSpan="2">
                  <a:txBody>
                    <a:bodyPr/>
                    <a:lstStyle/>
                    <a:p>
                      <a:pPr indent="0" lvl="0" marL="0" rtl="0" algn="ctr">
                        <a:spcBef>
                          <a:spcPts val="0"/>
                        </a:spcBef>
                        <a:spcAft>
                          <a:spcPts val="0"/>
                        </a:spcAft>
                        <a:buNone/>
                      </a:pPr>
                      <a:r>
                        <a:rPr b="1" i="1" lang="en-GB">
                          <a:solidFill>
                            <a:srgbClr val="FFFFFF"/>
                          </a:solidFill>
                          <a:latin typeface="Trebuchet MS"/>
                          <a:ea typeface="Trebuchet MS"/>
                          <a:cs typeface="Trebuchet MS"/>
                          <a:sym typeface="Trebuchet MS"/>
                        </a:rPr>
                        <a:t>10 Fold CV with </a:t>
                      </a:r>
                      <a:endParaRPr b="1" i="1">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i="1" lang="en-GB">
                          <a:solidFill>
                            <a:srgbClr val="FFFFFF"/>
                          </a:solidFill>
                          <a:latin typeface="Trebuchet MS"/>
                          <a:ea typeface="Trebuchet MS"/>
                          <a:cs typeface="Trebuchet MS"/>
                          <a:sym typeface="Trebuchet MS"/>
                        </a:rPr>
                        <a:t>SMOTE Resampling</a:t>
                      </a:r>
                      <a:endParaRPr b="1" i="1">
                        <a:solidFill>
                          <a:srgbClr val="FFFFFF"/>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666666"/>
                    </a:solidFill>
                  </a:tcPr>
                </a:tc>
                <a:tc hMerge="1"/>
              </a:tr>
              <a:tr h="5070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Accuracy</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0.876</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5070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Sensitivity</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0.785</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5070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Specificity</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None/>
                      </a:pPr>
                      <a:r>
                        <a:rPr lang="en-GB">
                          <a:solidFill>
                            <a:srgbClr val="434343"/>
                          </a:solidFill>
                          <a:latin typeface="Trebuchet MS"/>
                          <a:ea typeface="Trebuchet MS"/>
                          <a:cs typeface="Trebuchet MS"/>
                          <a:sym typeface="Trebuchet MS"/>
                        </a:rPr>
                        <a:t>0.893</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5070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Precision</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0.575</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5070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F1 Score</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0.662</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5070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AUC</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0.839</a:t>
                      </a:r>
                      <a:endParaRPr>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pic>
        <p:nvPicPr>
          <p:cNvPr id="237" name="Google Shape;237;p28"/>
          <p:cNvPicPr preferRelativeResize="0"/>
          <p:nvPr/>
        </p:nvPicPr>
        <p:blipFill rotWithShape="1">
          <a:blip r:embed="rId4">
            <a:alphaModFix/>
          </a:blip>
          <a:srcRect b="2711" l="747" r="3393" t="3462"/>
          <a:stretch/>
        </p:blipFill>
        <p:spPr>
          <a:xfrm>
            <a:off x="3331900" y="1783225"/>
            <a:ext cx="3313526" cy="2890875"/>
          </a:xfrm>
          <a:prstGeom prst="rect">
            <a:avLst/>
          </a:prstGeom>
          <a:noFill/>
          <a:ln>
            <a:noFill/>
          </a:ln>
        </p:spPr>
      </p:pic>
      <p:cxnSp>
        <p:nvCxnSpPr>
          <p:cNvPr id="238" name="Google Shape;238;p28"/>
          <p:cNvCxnSpPr/>
          <p:nvPr/>
        </p:nvCxnSpPr>
        <p:spPr>
          <a:xfrm flipH="1" rot="10800000">
            <a:off x="2524825" y="1123250"/>
            <a:ext cx="1342200" cy="216000"/>
          </a:xfrm>
          <a:prstGeom prst="straightConnector1">
            <a:avLst/>
          </a:prstGeom>
          <a:noFill/>
          <a:ln cap="flat" cmpd="sng" w="28575">
            <a:solidFill>
              <a:srgbClr val="EE795B"/>
            </a:solidFill>
            <a:prstDash val="solid"/>
            <a:round/>
            <a:headEnd len="med" w="med" type="none"/>
            <a:tailEnd len="med" w="med" type="triangle"/>
          </a:ln>
        </p:spPr>
      </p:cxnSp>
      <p:sp>
        <p:nvSpPr>
          <p:cNvPr id="239" name="Google Shape;239;p28"/>
          <p:cNvSpPr/>
          <p:nvPr/>
        </p:nvSpPr>
        <p:spPr>
          <a:xfrm>
            <a:off x="3951500" y="799613"/>
            <a:ext cx="1366200" cy="797700"/>
          </a:xfrm>
          <a:prstGeom prst="rect">
            <a:avLst/>
          </a:prstGeom>
          <a:solidFill>
            <a:srgbClr val="EE795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Trebuchet MS"/>
                <a:ea typeface="Trebuchet MS"/>
                <a:cs typeface="Trebuchet MS"/>
                <a:sym typeface="Trebuchet MS"/>
              </a:rPr>
              <a:t>PageValues extremely important</a:t>
            </a:r>
            <a:r>
              <a:rPr b="1" lang="en-GB">
                <a:solidFill>
                  <a:srgbClr val="FFFFFF"/>
                </a:solidFill>
                <a:latin typeface="Trebuchet MS"/>
                <a:ea typeface="Trebuchet MS"/>
                <a:cs typeface="Trebuchet MS"/>
                <a:sym typeface="Trebuchet MS"/>
              </a:rPr>
              <a:t>!</a:t>
            </a:r>
            <a:endParaRPr b="1">
              <a:solidFill>
                <a:srgbClr val="FFFFFF"/>
              </a:solidFill>
              <a:latin typeface="Trebuchet MS"/>
              <a:ea typeface="Trebuchet MS"/>
              <a:cs typeface="Trebuchet MS"/>
              <a:sym typeface="Trebuchet MS"/>
            </a:endParaRPr>
          </a:p>
        </p:txBody>
      </p:sp>
      <p:cxnSp>
        <p:nvCxnSpPr>
          <p:cNvPr id="240" name="Google Shape;240;p28"/>
          <p:cNvCxnSpPr/>
          <p:nvPr/>
        </p:nvCxnSpPr>
        <p:spPr>
          <a:xfrm flipH="1" rot="10800000">
            <a:off x="4111050" y="1708475"/>
            <a:ext cx="187800" cy="844500"/>
          </a:xfrm>
          <a:prstGeom prst="straightConnector1">
            <a:avLst/>
          </a:prstGeom>
          <a:noFill/>
          <a:ln cap="flat" cmpd="sng" w="28575">
            <a:solidFill>
              <a:srgbClr val="EE795B"/>
            </a:solidFill>
            <a:prstDash val="solid"/>
            <a:round/>
            <a:headEnd len="med" w="med" type="none"/>
            <a:tailEnd len="med" w="med" type="triangle"/>
          </a:ln>
        </p:spPr>
      </p:cxnSp>
      <p:cxnSp>
        <p:nvCxnSpPr>
          <p:cNvPr id="241" name="Google Shape;241;p28"/>
          <p:cNvCxnSpPr/>
          <p:nvPr/>
        </p:nvCxnSpPr>
        <p:spPr>
          <a:xfrm flipH="1">
            <a:off x="1238700" y="2721925"/>
            <a:ext cx="234900" cy="966900"/>
          </a:xfrm>
          <a:prstGeom prst="straightConnector1">
            <a:avLst/>
          </a:prstGeom>
          <a:noFill/>
          <a:ln cap="flat" cmpd="sng" w="28575">
            <a:solidFill>
              <a:srgbClr val="EE795B"/>
            </a:solidFill>
            <a:prstDash val="solid"/>
            <a:round/>
            <a:headEnd len="med" w="med" type="none"/>
            <a:tailEnd len="med" w="med" type="triangle"/>
          </a:ln>
        </p:spPr>
      </p:cxnSp>
      <p:sp>
        <p:nvSpPr>
          <p:cNvPr id="242" name="Google Shape;242;p28"/>
          <p:cNvSpPr/>
          <p:nvPr/>
        </p:nvSpPr>
        <p:spPr>
          <a:xfrm>
            <a:off x="638250" y="3745000"/>
            <a:ext cx="1736400" cy="912300"/>
          </a:xfrm>
          <a:prstGeom prst="rect">
            <a:avLst/>
          </a:prstGeom>
          <a:solidFill>
            <a:srgbClr val="EE795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Trebuchet MS"/>
                <a:ea typeface="Trebuchet MS"/>
                <a:cs typeface="Trebuchet MS"/>
                <a:sym typeface="Trebuchet MS"/>
              </a:rPr>
              <a:t>Other variables fine tune probabilities </a:t>
            </a:r>
            <a:endParaRPr b="1">
              <a:solidFill>
                <a:srgbClr val="FFFFFF"/>
              </a:solidFill>
              <a:latin typeface="Trebuchet MS"/>
              <a:ea typeface="Trebuchet MS"/>
              <a:cs typeface="Trebuchet MS"/>
              <a:sym typeface="Trebuchet MS"/>
            </a:endParaRPr>
          </a:p>
        </p:txBody>
      </p:sp>
      <p:cxnSp>
        <p:nvCxnSpPr>
          <p:cNvPr id="243" name="Google Shape;243;p28"/>
          <p:cNvCxnSpPr/>
          <p:nvPr/>
        </p:nvCxnSpPr>
        <p:spPr>
          <a:xfrm flipH="1">
            <a:off x="2534275" y="4026575"/>
            <a:ext cx="2759400" cy="253500"/>
          </a:xfrm>
          <a:prstGeom prst="straightConnector1">
            <a:avLst/>
          </a:prstGeom>
          <a:noFill/>
          <a:ln cap="flat" cmpd="sng" w="28575">
            <a:solidFill>
              <a:srgbClr val="EE795B"/>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9"/>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sz="900">
                <a:solidFill>
                  <a:srgbClr val="F3F3F3"/>
                </a:solidFill>
              </a:rPr>
              <a:t>‹#›</a:t>
            </a:fld>
            <a:endParaRPr sz="900">
              <a:solidFill>
                <a:srgbClr val="F3F3F3"/>
              </a:solidFill>
            </a:endParaRPr>
          </a:p>
        </p:txBody>
      </p:sp>
      <p:sp>
        <p:nvSpPr>
          <p:cNvPr id="249" name="Google Shape;249;p29"/>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Random forest - 2 approaches</a:t>
            </a:r>
            <a:endParaRPr/>
          </a:p>
        </p:txBody>
      </p:sp>
      <p:cxnSp>
        <p:nvCxnSpPr>
          <p:cNvPr id="250" name="Google Shape;250;p29"/>
          <p:cNvCxnSpPr/>
          <p:nvPr/>
        </p:nvCxnSpPr>
        <p:spPr>
          <a:xfrm>
            <a:off x="4572000" y="1089200"/>
            <a:ext cx="0" cy="3501000"/>
          </a:xfrm>
          <a:prstGeom prst="straightConnector1">
            <a:avLst/>
          </a:prstGeom>
          <a:noFill/>
          <a:ln cap="flat" cmpd="sng" w="28575">
            <a:solidFill>
              <a:schemeClr val="dk2"/>
            </a:solidFill>
            <a:prstDash val="solid"/>
            <a:round/>
            <a:headEnd len="med" w="med" type="none"/>
            <a:tailEnd len="med" w="med" type="none"/>
          </a:ln>
        </p:spPr>
      </p:cxnSp>
      <p:pic>
        <p:nvPicPr>
          <p:cNvPr id="251" name="Google Shape;251;p29"/>
          <p:cNvPicPr preferRelativeResize="0"/>
          <p:nvPr/>
        </p:nvPicPr>
        <p:blipFill>
          <a:blip r:embed="rId3">
            <a:alphaModFix/>
          </a:blip>
          <a:stretch>
            <a:fillRect/>
          </a:stretch>
        </p:blipFill>
        <p:spPr>
          <a:xfrm>
            <a:off x="1288075" y="1715950"/>
            <a:ext cx="1711601" cy="1711601"/>
          </a:xfrm>
          <a:prstGeom prst="rect">
            <a:avLst/>
          </a:prstGeom>
          <a:noFill/>
          <a:ln>
            <a:noFill/>
          </a:ln>
        </p:spPr>
      </p:pic>
      <p:pic>
        <p:nvPicPr>
          <p:cNvPr id="252" name="Google Shape;252;p29"/>
          <p:cNvPicPr preferRelativeResize="0"/>
          <p:nvPr/>
        </p:nvPicPr>
        <p:blipFill>
          <a:blip r:embed="rId4">
            <a:alphaModFix/>
          </a:blip>
          <a:stretch>
            <a:fillRect/>
          </a:stretch>
        </p:blipFill>
        <p:spPr>
          <a:xfrm>
            <a:off x="6263550" y="1715950"/>
            <a:ext cx="1711600" cy="1711600"/>
          </a:xfrm>
          <a:prstGeom prst="rect">
            <a:avLst/>
          </a:prstGeom>
          <a:noFill/>
          <a:ln>
            <a:noFill/>
          </a:ln>
        </p:spPr>
      </p:pic>
      <p:sp>
        <p:nvSpPr>
          <p:cNvPr id="253" name="Google Shape;253;p29"/>
          <p:cNvSpPr txBox="1"/>
          <p:nvPr/>
        </p:nvSpPr>
        <p:spPr>
          <a:xfrm>
            <a:off x="1465275" y="1262100"/>
            <a:ext cx="13572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aleway"/>
                <a:ea typeface="Raleway"/>
                <a:cs typeface="Raleway"/>
                <a:sym typeface="Raleway"/>
              </a:rPr>
              <a:t>Regression</a:t>
            </a:r>
            <a:endParaRPr>
              <a:latin typeface="Raleway"/>
              <a:ea typeface="Raleway"/>
              <a:cs typeface="Raleway"/>
              <a:sym typeface="Raleway"/>
            </a:endParaRPr>
          </a:p>
        </p:txBody>
      </p:sp>
      <p:sp>
        <p:nvSpPr>
          <p:cNvPr id="254" name="Google Shape;254;p29"/>
          <p:cNvSpPr txBox="1"/>
          <p:nvPr/>
        </p:nvSpPr>
        <p:spPr>
          <a:xfrm>
            <a:off x="6440750" y="1224325"/>
            <a:ext cx="13572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Trebuchet MS"/>
                <a:ea typeface="Trebuchet MS"/>
                <a:cs typeface="Trebuchet MS"/>
                <a:sym typeface="Trebuchet MS"/>
              </a:rPr>
              <a:t>Classification</a:t>
            </a:r>
            <a:endParaRPr>
              <a:latin typeface="Trebuchet MS"/>
              <a:ea typeface="Trebuchet MS"/>
              <a:cs typeface="Trebuchet MS"/>
              <a:sym typeface="Trebuchet MS"/>
            </a:endParaRPr>
          </a:p>
        </p:txBody>
      </p:sp>
      <p:sp>
        <p:nvSpPr>
          <p:cNvPr id="255" name="Google Shape;255;p29"/>
          <p:cNvSpPr txBox="1"/>
          <p:nvPr/>
        </p:nvSpPr>
        <p:spPr>
          <a:xfrm>
            <a:off x="795375" y="3561525"/>
            <a:ext cx="2697000" cy="81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rebuchet MS"/>
              <a:buAutoNum type="arabicPeriod"/>
            </a:pPr>
            <a:r>
              <a:rPr lang="en-GB" sz="1200">
                <a:latin typeface="Trebuchet MS"/>
                <a:ea typeface="Trebuchet MS"/>
                <a:cs typeface="Trebuchet MS"/>
                <a:sym typeface="Trebuchet MS"/>
              </a:rPr>
              <a:t>Tune for mtry</a:t>
            </a:r>
            <a:endParaRPr sz="1200">
              <a:latin typeface="Trebuchet MS"/>
              <a:ea typeface="Trebuchet MS"/>
              <a:cs typeface="Trebuchet MS"/>
              <a:sym typeface="Trebuchet MS"/>
            </a:endParaRPr>
          </a:p>
          <a:p>
            <a:pPr indent="-304800" lvl="0" marL="457200" rtl="0" algn="l">
              <a:spcBef>
                <a:spcPts val="0"/>
              </a:spcBef>
              <a:spcAft>
                <a:spcPts val="0"/>
              </a:spcAft>
              <a:buSzPts val="1200"/>
              <a:buFont typeface="Trebuchet MS"/>
              <a:buAutoNum type="arabicPeriod"/>
            </a:pPr>
            <a:r>
              <a:rPr lang="en-GB" sz="1200">
                <a:latin typeface="Trebuchet MS"/>
                <a:ea typeface="Trebuchet MS"/>
                <a:cs typeface="Trebuchet MS"/>
                <a:sym typeface="Trebuchet MS"/>
              </a:rPr>
              <a:t>Tune for cutoff</a:t>
            </a:r>
            <a:endParaRPr sz="1200">
              <a:latin typeface="Trebuchet MS"/>
              <a:ea typeface="Trebuchet MS"/>
              <a:cs typeface="Trebuchet MS"/>
              <a:sym typeface="Trebuchet MS"/>
            </a:endParaRPr>
          </a:p>
          <a:p>
            <a:pPr indent="-304800" lvl="0" marL="457200" rtl="0" algn="l">
              <a:spcBef>
                <a:spcPts val="0"/>
              </a:spcBef>
              <a:spcAft>
                <a:spcPts val="0"/>
              </a:spcAft>
              <a:buSzPts val="1200"/>
              <a:buFont typeface="Trebuchet MS"/>
              <a:buAutoNum type="arabicPeriod"/>
            </a:pPr>
            <a:r>
              <a:rPr lang="en-GB" sz="1200">
                <a:latin typeface="Trebuchet MS"/>
                <a:ea typeface="Trebuchet MS"/>
                <a:cs typeface="Trebuchet MS"/>
                <a:sym typeface="Trebuchet MS"/>
              </a:rPr>
              <a:t>Compare metrics</a:t>
            </a:r>
            <a:endParaRPr sz="1200">
              <a:latin typeface="Trebuchet MS"/>
              <a:ea typeface="Trebuchet MS"/>
              <a:cs typeface="Trebuchet MS"/>
              <a:sym typeface="Trebuchet MS"/>
            </a:endParaRPr>
          </a:p>
          <a:p>
            <a:pPr indent="-304800" lvl="0" marL="457200" rtl="0" algn="l">
              <a:spcBef>
                <a:spcPts val="0"/>
              </a:spcBef>
              <a:spcAft>
                <a:spcPts val="0"/>
              </a:spcAft>
              <a:buSzPts val="1200"/>
              <a:buFont typeface="Trebuchet MS"/>
              <a:buAutoNum type="arabicPeriod"/>
            </a:pPr>
            <a:r>
              <a:rPr lang="en-GB" sz="1200">
                <a:latin typeface="Trebuchet MS"/>
                <a:ea typeface="Trebuchet MS"/>
                <a:cs typeface="Trebuchet MS"/>
                <a:sym typeface="Trebuchet MS"/>
              </a:rPr>
              <a:t>Check variable importance</a:t>
            </a:r>
            <a:endParaRPr sz="1200">
              <a:latin typeface="Trebuchet MS"/>
              <a:ea typeface="Trebuchet MS"/>
              <a:cs typeface="Trebuchet MS"/>
              <a:sym typeface="Trebuchet MS"/>
            </a:endParaRPr>
          </a:p>
        </p:txBody>
      </p:sp>
      <p:sp>
        <p:nvSpPr>
          <p:cNvPr id="256" name="Google Shape;256;p29"/>
          <p:cNvSpPr txBox="1"/>
          <p:nvPr/>
        </p:nvSpPr>
        <p:spPr>
          <a:xfrm>
            <a:off x="5731850" y="3561525"/>
            <a:ext cx="2775000" cy="81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rebuchet MS"/>
              <a:buAutoNum type="arabicPeriod"/>
            </a:pPr>
            <a:r>
              <a:rPr lang="en-GB" sz="1200">
                <a:latin typeface="Trebuchet MS"/>
                <a:ea typeface="Trebuchet MS"/>
                <a:cs typeface="Trebuchet MS"/>
                <a:sym typeface="Trebuchet MS"/>
              </a:rPr>
              <a:t>Tune for mtry</a:t>
            </a:r>
            <a:endParaRPr sz="1200">
              <a:latin typeface="Trebuchet MS"/>
              <a:ea typeface="Trebuchet MS"/>
              <a:cs typeface="Trebuchet MS"/>
              <a:sym typeface="Trebuchet MS"/>
            </a:endParaRPr>
          </a:p>
          <a:p>
            <a:pPr indent="-304800" lvl="0" marL="457200" rtl="0" algn="l">
              <a:spcBef>
                <a:spcPts val="0"/>
              </a:spcBef>
              <a:spcAft>
                <a:spcPts val="0"/>
              </a:spcAft>
              <a:buSzPts val="1200"/>
              <a:buFont typeface="Trebuchet MS"/>
              <a:buAutoNum type="arabicPeriod"/>
            </a:pPr>
            <a:r>
              <a:rPr lang="en-GB" sz="1200">
                <a:latin typeface="Trebuchet MS"/>
                <a:ea typeface="Trebuchet MS"/>
                <a:cs typeface="Trebuchet MS"/>
                <a:sym typeface="Trebuchet MS"/>
              </a:rPr>
              <a:t>Compare metrics</a:t>
            </a:r>
            <a:endParaRPr sz="1200">
              <a:latin typeface="Trebuchet MS"/>
              <a:ea typeface="Trebuchet MS"/>
              <a:cs typeface="Trebuchet MS"/>
              <a:sym typeface="Trebuchet MS"/>
            </a:endParaRPr>
          </a:p>
          <a:p>
            <a:pPr indent="-304800" lvl="0" marL="457200" rtl="0" algn="l">
              <a:spcBef>
                <a:spcPts val="0"/>
              </a:spcBef>
              <a:spcAft>
                <a:spcPts val="0"/>
              </a:spcAft>
              <a:buSzPts val="1200"/>
              <a:buFont typeface="Trebuchet MS"/>
              <a:buAutoNum type="arabicPeriod"/>
            </a:pPr>
            <a:r>
              <a:rPr lang="en-GB" sz="1200">
                <a:latin typeface="Trebuchet MS"/>
                <a:ea typeface="Trebuchet MS"/>
                <a:cs typeface="Trebuchet MS"/>
                <a:sym typeface="Trebuchet MS"/>
              </a:rPr>
              <a:t>Check ROC</a:t>
            </a:r>
            <a:endParaRPr sz="1200">
              <a:latin typeface="Trebuchet MS"/>
              <a:ea typeface="Trebuchet MS"/>
              <a:cs typeface="Trebuchet MS"/>
              <a:sym typeface="Trebuchet MS"/>
            </a:endParaRPr>
          </a:p>
          <a:p>
            <a:pPr indent="-304800" lvl="0" marL="457200" rtl="0" algn="l">
              <a:spcBef>
                <a:spcPts val="0"/>
              </a:spcBef>
              <a:spcAft>
                <a:spcPts val="0"/>
              </a:spcAft>
              <a:buSzPts val="1200"/>
              <a:buFont typeface="Trebuchet MS"/>
              <a:buAutoNum type="arabicPeriod"/>
            </a:pPr>
            <a:r>
              <a:rPr lang="en-GB" sz="1200">
                <a:latin typeface="Trebuchet MS"/>
                <a:ea typeface="Trebuchet MS"/>
                <a:cs typeface="Trebuchet MS"/>
                <a:sym typeface="Trebuchet MS"/>
              </a:rPr>
              <a:t>Check variable importance</a:t>
            </a:r>
            <a:endParaRPr sz="1200">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0"/>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sz="900">
                <a:solidFill>
                  <a:srgbClr val="F3F3F3"/>
                </a:solidFill>
              </a:rPr>
              <a:t>‹#›</a:t>
            </a:fld>
            <a:endParaRPr sz="900">
              <a:solidFill>
                <a:srgbClr val="F3F3F3"/>
              </a:solidFill>
            </a:endParaRPr>
          </a:p>
        </p:txBody>
      </p:sp>
      <p:sp>
        <p:nvSpPr>
          <p:cNvPr id="262" name="Google Shape;262;p30"/>
          <p:cNvSpPr txBox="1"/>
          <p:nvPr>
            <p:ph type="title"/>
          </p:nvPr>
        </p:nvSpPr>
        <p:spPr>
          <a:xfrm>
            <a:off x="311700" y="1375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Random forest - Regression</a:t>
            </a:r>
            <a:endParaRPr/>
          </a:p>
        </p:txBody>
      </p:sp>
      <p:pic>
        <p:nvPicPr>
          <p:cNvPr id="263" name="Google Shape;263;p30"/>
          <p:cNvPicPr preferRelativeResize="0"/>
          <p:nvPr/>
        </p:nvPicPr>
        <p:blipFill>
          <a:blip r:embed="rId3">
            <a:alphaModFix/>
          </a:blip>
          <a:stretch>
            <a:fillRect/>
          </a:stretch>
        </p:blipFill>
        <p:spPr>
          <a:xfrm>
            <a:off x="732847" y="777975"/>
            <a:ext cx="3384854" cy="2940774"/>
          </a:xfrm>
          <a:prstGeom prst="rect">
            <a:avLst/>
          </a:prstGeom>
          <a:noFill/>
          <a:ln>
            <a:noFill/>
          </a:ln>
        </p:spPr>
      </p:pic>
      <p:cxnSp>
        <p:nvCxnSpPr>
          <p:cNvPr id="264" name="Google Shape;264;p30"/>
          <p:cNvCxnSpPr/>
          <p:nvPr/>
        </p:nvCxnSpPr>
        <p:spPr>
          <a:xfrm>
            <a:off x="4572000" y="1002750"/>
            <a:ext cx="0" cy="2662500"/>
          </a:xfrm>
          <a:prstGeom prst="straightConnector1">
            <a:avLst/>
          </a:prstGeom>
          <a:noFill/>
          <a:ln cap="flat" cmpd="sng" w="28575">
            <a:solidFill>
              <a:schemeClr val="dk2"/>
            </a:solidFill>
            <a:prstDash val="solid"/>
            <a:round/>
            <a:headEnd len="med" w="med" type="none"/>
            <a:tailEnd len="med" w="med" type="none"/>
          </a:ln>
        </p:spPr>
      </p:cxnSp>
      <p:pic>
        <p:nvPicPr>
          <p:cNvPr id="265" name="Google Shape;265;p30"/>
          <p:cNvPicPr preferRelativeResize="0"/>
          <p:nvPr/>
        </p:nvPicPr>
        <p:blipFill>
          <a:blip r:embed="rId4">
            <a:alphaModFix/>
          </a:blip>
          <a:stretch>
            <a:fillRect/>
          </a:stretch>
        </p:blipFill>
        <p:spPr>
          <a:xfrm>
            <a:off x="5219100" y="777975"/>
            <a:ext cx="3166300" cy="2940774"/>
          </a:xfrm>
          <a:prstGeom prst="rect">
            <a:avLst/>
          </a:prstGeom>
          <a:noFill/>
          <a:ln>
            <a:noFill/>
          </a:ln>
        </p:spPr>
      </p:pic>
      <p:graphicFrame>
        <p:nvGraphicFramePr>
          <p:cNvPr id="266" name="Google Shape;266;p30"/>
          <p:cNvGraphicFramePr/>
          <p:nvPr/>
        </p:nvGraphicFramePr>
        <p:xfrm>
          <a:off x="1555750" y="3744435"/>
          <a:ext cx="3000000" cy="3000000"/>
        </p:xfrm>
        <a:graphic>
          <a:graphicData uri="http://schemas.openxmlformats.org/drawingml/2006/table">
            <a:tbl>
              <a:tblPr>
                <a:noFill/>
                <a:tableStyleId>{847BBA70-FE7D-4C26-B06A-6A4B44E27725}</a:tableStyleId>
              </a:tblPr>
              <a:tblGrid>
                <a:gridCol w="1206500"/>
                <a:gridCol w="1206500"/>
                <a:gridCol w="1206500"/>
                <a:gridCol w="1206500"/>
                <a:gridCol w="1206500"/>
              </a:tblGrid>
              <a:tr h="396200">
                <a:tc>
                  <a:txBody>
                    <a:bodyPr/>
                    <a:lstStyle/>
                    <a:p>
                      <a:pPr indent="0" lvl="0" marL="0" rtl="0" algn="ct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Accuracy</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sz="1000">
                          <a:solidFill>
                            <a:srgbClr val="434343"/>
                          </a:solidFill>
                          <a:latin typeface="Trebuchet MS"/>
                          <a:ea typeface="Trebuchet MS"/>
                          <a:cs typeface="Trebuchet MS"/>
                          <a:sym typeface="Trebuchet MS"/>
                        </a:rPr>
                        <a:t>Sensitivity (Recall)</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Specificity</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Precision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F1-Score</a:t>
                      </a:r>
                      <a:endParaRPr/>
                    </a:p>
                  </a:txBody>
                  <a:tcPr marT="91425" marB="91425" marR="91425" marL="91425"/>
                </a:tc>
              </a:tr>
              <a:tr h="335475">
                <a:tc>
                  <a:txBody>
                    <a:bodyPr/>
                    <a:lstStyle/>
                    <a:p>
                      <a:pPr indent="0" lvl="0" marL="0" rtl="0" algn="ct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0.89</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0.68</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0.94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0.66</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GB">
                          <a:solidFill>
                            <a:srgbClr val="434343"/>
                          </a:solidFill>
                          <a:latin typeface="Trebuchet MS"/>
                          <a:ea typeface="Trebuchet MS"/>
                          <a:cs typeface="Trebuchet MS"/>
                          <a:sym typeface="Trebuchet MS"/>
                        </a:rPr>
                        <a:t>0.67</a:t>
                      </a:r>
                      <a:endParaRPr/>
                    </a:p>
                  </a:txBody>
                  <a:tcPr marT="91425" marB="91425" marR="91425" marL="91425"/>
                </a:tc>
              </a:tr>
            </a:tbl>
          </a:graphicData>
        </a:graphic>
      </p:graphicFrame>
      <p:sp>
        <p:nvSpPr>
          <p:cNvPr id="267" name="Google Shape;267;p30"/>
          <p:cNvSpPr/>
          <p:nvPr/>
        </p:nvSpPr>
        <p:spPr>
          <a:xfrm>
            <a:off x="6675825" y="953450"/>
            <a:ext cx="77700" cy="77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2332425" y="953450"/>
            <a:ext cx="77700" cy="77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txBox="1"/>
          <p:nvPr/>
        </p:nvSpPr>
        <p:spPr>
          <a:xfrm>
            <a:off x="2410125" y="927500"/>
            <a:ext cx="520500" cy="1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latin typeface="Trebuchet MS"/>
                <a:ea typeface="Trebuchet MS"/>
                <a:cs typeface="Trebuchet MS"/>
                <a:sym typeface="Trebuchet MS"/>
              </a:rPr>
              <a:t>mtry=8</a:t>
            </a:r>
            <a:endParaRPr sz="700">
              <a:latin typeface="Trebuchet MS"/>
              <a:ea typeface="Trebuchet MS"/>
              <a:cs typeface="Trebuchet MS"/>
              <a:sym typeface="Trebuchet MS"/>
            </a:endParaRPr>
          </a:p>
        </p:txBody>
      </p:sp>
      <p:sp>
        <p:nvSpPr>
          <p:cNvPr id="270" name="Google Shape;270;p30"/>
          <p:cNvSpPr txBox="1"/>
          <p:nvPr/>
        </p:nvSpPr>
        <p:spPr>
          <a:xfrm>
            <a:off x="6405375" y="1134975"/>
            <a:ext cx="618600" cy="1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latin typeface="Trebuchet MS"/>
                <a:ea typeface="Trebuchet MS"/>
                <a:cs typeface="Trebuchet MS"/>
                <a:sym typeface="Trebuchet MS"/>
              </a:rPr>
              <a:t>cutoff=0.4</a:t>
            </a:r>
            <a:endParaRPr sz="700">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31"/>
          <p:cNvPicPr preferRelativeResize="0"/>
          <p:nvPr/>
        </p:nvPicPr>
        <p:blipFill>
          <a:blip r:embed="rId3">
            <a:alphaModFix/>
          </a:blip>
          <a:stretch>
            <a:fillRect/>
          </a:stretch>
        </p:blipFill>
        <p:spPr>
          <a:xfrm>
            <a:off x="671050" y="807925"/>
            <a:ext cx="3123874" cy="2731674"/>
          </a:xfrm>
          <a:prstGeom prst="rect">
            <a:avLst/>
          </a:prstGeom>
          <a:noFill/>
          <a:ln>
            <a:noFill/>
          </a:ln>
        </p:spPr>
      </p:pic>
      <p:sp>
        <p:nvSpPr>
          <p:cNvPr id="276" name="Google Shape;276;p31"/>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sz="900">
                <a:solidFill>
                  <a:srgbClr val="F3F3F3"/>
                </a:solidFill>
              </a:rPr>
              <a:t>‹#›</a:t>
            </a:fld>
            <a:endParaRPr sz="900">
              <a:solidFill>
                <a:srgbClr val="F3F3F3"/>
              </a:solidFill>
            </a:endParaRPr>
          </a:p>
        </p:txBody>
      </p:sp>
      <p:sp>
        <p:nvSpPr>
          <p:cNvPr id="277" name="Google Shape;277;p31"/>
          <p:cNvSpPr txBox="1"/>
          <p:nvPr>
            <p:ph type="title"/>
          </p:nvPr>
        </p:nvSpPr>
        <p:spPr>
          <a:xfrm>
            <a:off x="311700" y="1375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Random forest - Classifier</a:t>
            </a:r>
            <a:endParaRPr/>
          </a:p>
        </p:txBody>
      </p:sp>
      <p:cxnSp>
        <p:nvCxnSpPr>
          <p:cNvPr id="278" name="Google Shape;278;p31"/>
          <p:cNvCxnSpPr/>
          <p:nvPr/>
        </p:nvCxnSpPr>
        <p:spPr>
          <a:xfrm>
            <a:off x="4572000" y="1002750"/>
            <a:ext cx="0" cy="2662500"/>
          </a:xfrm>
          <a:prstGeom prst="straightConnector1">
            <a:avLst/>
          </a:prstGeom>
          <a:noFill/>
          <a:ln cap="flat" cmpd="sng" w="28575">
            <a:solidFill>
              <a:schemeClr val="dk2"/>
            </a:solidFill>
            <a:prstDash val="solid"/>
            <a:round/>
            <a:headEnd len="med" w="med" type="none"/>
            <a:tailEnd len="med" w="med" type="none"/>
          </a:ln>
        </p:spPr>
      </p:cxnSp>
      <p:graphicFrame>
        <p:nvGraphicFramePr>
          <p:cNvPr id="279" name="Google Shape;279;p31"/>
          <p:cNvGraphicFramePr/>
          <p:nvPr/>
        </p:nvGraphicFramePr>
        <p:xfrm>
          <a:off x="1389300" y="3744435"/>
          <a:ext cx="3000000" cy="3000000"/>
        </p:xfrm>
        <a:graphic>
          <a:graphicData uri="http://schemas.openxmlformats.org/drawingml/2006/table">
            <a:tbl>
              <a:tblPr>
                <a:noFill/>
                <a:tableStyleId>{847BBA70-FE7D-4C26-B06A-6A4B44E27725}</a:tableStyleId>
              </a:tblPr>
              <a:tblGrid>
                <a:gridCol w="1060900"/>
                <a:gridCol w="1060900"/>
                <a:gridCol w="1060900"/>
                <a:gridCol w="1060900"/>
                <a:gridCol w="1060900"/>
                <a:gridCol w="1060900"/>
              </a:tblGrid>
              <a:tr h="396200">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Accuracy</a:t>
                      </a:r>
                      <a:endParaRPr/>
                    </a:p>
                  </a:txBody>
                  <a:tcPr marT="91425" marB="91425" marR="91425" marL="91425"/>
                </a:tc>
                <a:tc>
                  <a:txBody>
                    <a:bodyPr/>
                    <a:lstStyle/>
                    <a:p>
                      <a:pPr indent="0" lvl="0" marL="0" rtl="0" algn="ctr">
                        <a:spcBef>
                          <a:spcPts val="0"/>
                        </a:spcBef>
                        <a:spcAft>
                          <a:spcPts val="0"/>
                        </a:spcAft>
                        <a:buNone/>
                      </a:pPr>
                      <a:r>
                        <a:rPr lang="en-GB" sz="1000">
                          <a:solidFill>
                            <a:srgbClr val="434343"/>
                          </a:solidFill>
                          <a:latin typeface="Trebuchet MS"/>
                          <a:ea typeface="Trebuchet MS"/>
                          <a:cs typeface="Trebuchet MS"/>
                          <a:sym typeface="Trebuchet MS"/>
                        </a:rPr>
                        <a:t>Sensitivity (Recall)</a:t>
                      </a:r>
                      <a:endParaRPr sz="1000"/>
                    </a:p>
                  </a:txBody>
                  <a:tcPr marT="91425" marB="91425" marR="91425" marL="91425"/>
                </a:tc>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Specificity</a:t>
                      </a:r>
                      <a:endParaRPr/>
                    </a:p>
                  </a:txBody>
                  <a:tcPr marT="91425" marB="91425" marR="91425" marL="91425"/>
                </a:tc>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Precision</a:t>
                      </a:r>
                      <a:endParaRPr/>
                    </a:p>
                  </a:txBody>
                  <a:tcPr marT="91425" marB="91425" marR="91425" marL="91425"/>
                </a:tc>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F1-Score</a:t>
                      </a:r>
                      <a:endParaRPr/>
                    </a:p>
                  </a:txBody>
                  <a:tcPr marT="91425" marB="91425" marR="91425" marL="91425"/>
                </a:tc>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AUC</a:t>
                      </a:r>
                      <a:endParaRPr>
                        <a:solidFill>
                          <a:srgbClr val="434343"/>
                        </a:solidFill>
                        <a:latin typeface="Trebuchet MS"/>
                        <a:ea typeface="Trebuchet MS"/>
                        <a:cs typeface="Trebuchet MS"/>
                        <a:sym typeface="Trebuchet MS"/>
                      </a:endParaRPr>
                    </a:p>
                  </a:txBody>
                  <a:tcPr marT="91425" marB="91425" marR="91425" marL="91425"/>
                </a:tc>
              </a:tr>
              <a:tr h="396225">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0.904</a:t>
                      </a:r>
                      <a:endParaRPr/>
                    </a:p>
                  </a:txBody>
                  <a:tcPr marT="91425" marB="91425" marR="91425" marL="91425"/>
                </a:tc>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0.63</a:t>
                      </a:r>
                      <a:endParaRPr/>
                    </a:p>
                  </a:txBody>
                  <a:tcPr marT="91425" marB="91425" marR="91425" marL="91425"/>
                </a:tc>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0.95</a:t>
                      </a:r>
                      <a:endParaRPr/>
                    </a:p>
                  </a:txBody>
                  <a:tcPr marT="91425" marB="91425" marR="91425" marL="91425"/>
                </a:tc>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0.71</a:t>
                      </a:r>
                      <a:endParaRPr/>
                    </a:p>
                  </a:txBody>
                  <a:tcPr marT="91425" marB="91425" marR="91425" marL="91425"/>
                </a:tc>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0.66</a:t>
                      </a:r>
                      <a:endParaRPr/>
                    </a:p>
                  </a:txBody>
                  <a:tcPr marT="91425" marB="91425" marR="91425" marL="91425"/>
                </a:tc>
                <a:tc>
                  <a:txBody>
                    <a:bodyPr/>
                    <a:lstStyle/>
                    <a:p>
                      <a:pPr indent="0" lvl="0" marL="0" rtl="0" algn="ctr">
                        <a:spcBef>
                          <a:spcPts val="0"/>
                        </a:spcBef>
                        <a:spcAft>
                          <a:spcPts val="0"/>
                        </a:spcAft>
                        <a:buNone/>
                      </a:pPr>
                      <a:r>
                        <a:rPr lang="en-GB">
                          <a:solidFill>
                            <a:srgbClr val="434343"/>
                          </a:solidFill>
                          <a:latin typeface="Trebuchet MS"/>
                          <a:ea typeface="Trebuchet MS"/>
                          <a:cs typeface="Trebuchet MS"/>
                          <a:sym typeface="Trebuchet MS"/>
                        </a:rPr>
                        <a:t>0.922</a:t>
                      </a:r>
                      <a:endParaRPr>
                        <a:solidFill>
                          <a:srgbClr val="434343"/>
                        </a:solidFill>
                        <a:latin typeface="Trebuchet MS"/>
                        <a:ea typeface="Trebuchet MS"/>
                        <a:cs typeface="Trebuchet MS"/>
                        <a:sym typeface="Trebuchet MS"/>
                      </a:endParaRPr>
                    </a:p>
                  </a:txBody>
                  <a:tcPr marT="91425" marB="91425" marR="91425" marL="91425"/>
                </a:tc>
              </a:tr>
            </a:tbl>
          </a:graphicData>
        </a:graphic>
      </p:graphicFrame>
      <p:sp>
        <p:nvSpPr>
          <p:cNvPr id="280" name="Google Shape;280;p31"/>
          <p:cNvSpPr/>
          <p:nvPr/>
        </p:nvSpPr>
        <p:spPr>
          <a:xfrm>
            <a:off x="1951425" y="1029650"/>
            <a:ext cx="77700" cy="77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txBox="1"/>
          <p:nvPr/>
        </p:nvSpPr>
        <p:spPr>
          <a:xfrm>
            <a:off x="2029125" y="1003700"/>
            <a:ext cx="520500" cy="1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latin typeface="Trebuchet MS"/>
                <a:ea typeface="Trebuchet MS"/>
                <a:cs typeface="Trebuchet MS"/>
                <a:sym typeface="Trebuchet MS"/>
              </a:rPr>
              <a:t>mtry=7</a:t>
            </a:r>
            <a:endParaRPr sz="700">
              <a:latin typeface="Trebuchet MS"/>
              <a:ea typeface="Trebuchet MS"/>
              <a:cs typeface="Trebuchet MS"/>
              <a:sym typeface="Trebuchet MS"/>
            </a:endParaRPr>
          </a:p>
        </p:txBody>
      </p:sp>
      <p:pic>
        <p:nvPicPr>
          <p:cNvPr id="282" name="Google Shape;282;p31"/>
          <p:cNvPicPr preferRelativeResize="0"/>
          <p:nvPr/>
        </p:nvPicPr>
        <p:blipFill>
          <a:blip r:embed="rId4">
            <a:alphaModFix/>
          </a:blip>
          <a:stretch>
            <a:fillRect/>
          </a:stretch>
        </p:blipFill>
        <p:spPr>
          <a:xfrm>
            <a:off x="5468749" y="807925"/>
            <a:ext cx="2926659" cy="28365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2"/>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sz="900">
                <a:solidFill>
                  <a:srgbClr val="F3F3F3"/>
                </a:solidFill>
              </a:rPr>
              <a:t>‹#›</a:t>
            </a:fld>
            <a:endParaRPr sz="900">
              <a:solidFill>
                <a:srgbClr val="F3F3F3"/>
              </a:solidFill>
            </a:endParaRPr>
          </a:p>
        </p:txBody>
      </p:sp>
      <p:sp>
        <p:nvSpPr>
          <p:cNvPr id="288" name="Google Shape;288;p32"/>
          <p:cNvSpPr txBox="1"/>
          <p:nvPr>
            <p:ph type="title"/>
          </p:nvPr>
        </p:nvSpPr>
        <p:spPr>
          <a:xfrm>
            <a:off x="311700" y="1375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Random forest - Important Variables</a:t>
            </a:r>
            <a:endParaRPr/>
          </a:p>
        </p:txBody>
      </p:sp>
      <p:pic>
        <p:nvPicPr>
          <p:cNvPr id="289" name="Google Shape;289;p32"/>
          <p:cNvPicPr preferRelativeResize="0"/>
          <p:nvPr/>
        </p:nvPicPr>
        <p:blipFill>
          <a:blip r:embed="rId3">
            <a:alphaModFix/>
          </a:blip>
          <a:stretch>
            <a:fillRect/>
          </a:stretch>
        </p:blipFill>
        <p:spPr>
          <a:xfrm>
            <a:off x="4719925" y="1065100"/>
            <a:ext cx="4112374" cy="3432424"/>
          </a:xfrm>
          <a:prstGeom prst="rect">
            <a:avLst/>
          </a:prstGeom>
          <a:noFill/>
          <a:ln>
            <a:noFill/>
          </a:ln>
        </p:spPr>
      </p:pic>
      <p:cxnSp>
        <p:nvCxnSpPr>
          <p:cNvPr id="290" name="Google Shape;290;p32"/>
          <p:cNvCxnSpPr/>
          <p:nvPr/>
        </p:nvCxnSpPr>
        <p:spPr>
          <a:xfrm>
            <a:off x="4572000" y="1002750"/>
            <a:ext cx="0" cy="2662500"/>
          </a:xfrm>
          <a:prstGeom prst="straightConnector1">
            <a:avLst/>
          </a:prstGeom>
          <a:noFill/>
          <a:ln cap="flat" cmpd="sng" w="28575">
            <a:solidFill>
              <a:schemeClr val="dk2"/>
            </a:solidFill>
            <a:prstDash val="solid"/>
            <a:round/>
            <a:headEnd len="med" w="med" type="none"/>
            <a:tailEnd len="med" w="med" type="none"/>
          </a:ln>
        </p:spPr>
      </p:cxnSp>
      <p:pic>
        <p:nvPicPr>
          <p:cNvPr id="291" name="Google Shape;291;p32"/>
          <p:cNvPicPr preferRelativeResize="0"/>
          <p:nvPr/>
        </p:nvPicPr>
        <p:blipFill>
          <a:blip r:embed="rId4">
            <a:alphaModFix/>
          </a:blip>
          <a:stretch>
            <a:fillRect/>
          </a:stretch>
        </p:blipFill>
        <p:spPr>
          <a:xfrm>
            <a:off x="153625" y="975863"/>
            <a:ext cx="4270441" cy="3610888"/>
          </a:xfrm>
          <a:prstGeom prst="rect">
            <a:avLst/>
          </a:prstGeom>
          <a:noFill/>
          <a:ln>
            <a:noFill/>
          </a:ln>
        </p:spPr>
      </p:pic>
      <p:sp>
        <p:nvSpPr>
          <p:cNvPr id="292" name="Google Shape;292;p32"/>
          <p:cNvSpPr txBox="1"/>
          <p:nvPr/>
        </p:nvSpPr>
        <p:spPr>
          <a:xfrm>
            <a:off x="1255800" y="849100"/>
            <a:ext cx="2066100" cy="2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Trebuchet MS"/>
                <a:ea typeface="Trebuchet MS"/>
                <a:cs typeface="Trebuchet MS"/>
                <a:sym typeface="Trebuchet MS"/>
              </a:rPr>
              <a:t>Regression</a:t>
            </a:r>
            <a:endParaRPr sz="1000">
              <a:latin typeface="Trebuchet MS"/>
              <a:ea typeface="Trebuchet MS"/>
              <a:cs typeface="Trebuchet MS"/>
              <a:sym typeface="Trebuchet MS"/>
            </a:endParaRPr>
          </a:p>
        </p:txBody>
      </p:sp>
      <p:sp>
        <p:nvSpPr>
          <p:cNvPr id="293" name="Google Shape;293;p32"/>
          <p:cNvSpPr txBox="1"/>
          <p:nvPr/>
        </p:nvSpPr>
        <p:spPr>
          <a:xfrm>
            <a:off x="5743050" y="849100"/>
            <a:ext cx="2066100" cy="2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Trebuchet MS"/>
                <a:ea typeface="Trebuchet MS"/>
                <a:cs typeface="Trebuchet MS"/>
                <a:sym typeface="Trebuchet MS"/>
              </a:rPr>
              <a:t>Classification</a:t>
            </a:r>
            <a:endParaRPr sz="1000">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5"/>
          <p:cNvSpPr/>
          <p:nvPr/>
        </p:nvSpPr>
        <p:spPr>
          <a:xfrm>
            <a:off x="0" y="0"/>
            <a:ext cx="9144000" cy="5143500"/>
          </a:xfrm>
          <a:prstGeom prst="rect">
            <a:avLst/>
          </a:prstGeom>
          <a:solidFill>
            <a:srgbClr val="566579">
              <a:alpha val="9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5"/>
          <p:cNvSpPr txBox="1"/>
          <p:nvPr/>
        </p:nvSpPr>
        <p:spPr>
          <a:xfrm>
            <a:off x="514500" y="1049350"/>
            <a:ext cx="8115000" cy="20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500">
                <a:solidFill>
                  <a:srgbClr val="FFFFFF"/>
                </a:solidFill>
                <a:latin typeface="Trebuchet MS"/>
                <a:ea typeface="Trebuchet MS"/>
                <a:cs typeface="Trebuchet MS"/>
                <a:sym typeface="Trebuchet MS"/>
              </a:rPr>
              <a:t>Predicting Online Purchase Intention</a:t>
            </a:r>
            <a:endParaRPr b="1" sz="6500">
              <a:solidFill>
                <a:srgbClr val="FFFFFF"/>
              </a:solidFill>
              <a:latin typeface="Trebuchet MS"/>
              <a:ea typeface="Trebuchet MS"/>
              <a:cs typeface="Trebuchet MS"/>
              <a:sym typeface="Trebuchet MS"/>
            </a:endParaRPr>
          </a:p>
        </p:txBody>
      </p:sp>
      <p:sp>
        <p:nvSpPr>
          <p:cNvPr id="83" name="Google Shape;83;p15"/>
          <p:cNvSpPr/>
          <p:nvPr/>
        </p:nvSpPr>
        <p:spPr>
          <a:xfrm>
            <a:off x="2117850" y="4376925"/>
            <a:ext cx="4908300" cy="5313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Trebuchet MS"/>
                <a:ea typeface="Trebuchet MS"/>
                <a:cs typeface="Trebuchet MS"/>
                <a:sym typeface="Trebuchet MS"/>
              </a:rPr>
              <a:t>Sachin Balakrishnan</a:t>
            </a:r>
            <a:r>
              <a:rPr lang="en-GB" sz="1600">
                <a:solidFill>
                  <a:srgbClr val="FFFFFF"/>
                </a:solidFill>
                <a:latin typeface="Trebuchet MS"/>
                <a:ea typeface="Trebuchet MS"/>
                <a:cs typeface="Trebuchet MS"/>
                <a:sym typeface="Trebuchet MS"/>
              </a:rPr>
              <a:t> | </a:t>
            </a:r>
            <a:r>
              <a:rPr lang="en-GB" sz="1600">
                <a:solidFill>
                  <a:srgbClr val="FFFFFF"/>
                </a:solidFill>
                <a:latin typeface="Trebuchet MS"/>
                <a:ea typeface="Trebuchet MS"/>
                <a:cs typeface="Trebuchet MS"/>
                <a:sym typeface="Trebuchet MS"/>
              </a:rPr>
              <a:t>Apoorv Mehrotra</a:t>
            </a:r>
            <a:r>
              <a:rPr lang="en-GB" sz="1600">
                <a:solidFill>
                  <a:srgbClr val="FFFFFF"/>
                </a:solidFill>
                <a:latin typeface="Trebuchet MS"/>
                <a:ea typeface="Trebuchet MS"/>
                <a:cs typeface="Trebuchet MS"/>
                <a:sym typeface="Trebuchet MS"/>
              </a:rPr>
              <a:t> </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GB" sz="1600">
                <a:solidFill>
                  <a:srgbClr val="FFFFFF"/>
                </a:solidFill>
                <a:latin typeface="Trebuchet MS"/>
                <a:ea typeface="Trebuchet MS"/>
                <a:cs typeface="Trebuchet MS"/>
                <a:sym typeface="Trebuchet MS"/>
              </a:rPr>
              <a:t>Akankshi Mody | Jacob Padden</a:t>
            </a:r>
            <a:r>
              <a:rPr lang="en-GB" sz="1600">
                <a:solidFill>
                  <a:srgbClr val="FFFFFF"/>
                </a:solidFill>
                <a:latin typeface="Trebuchet MS"/>
                <a:ea typeface="Trebuchet MS"/>
                <a:cs typeface="Trebuchet MS"/>
                <a:sym typeface="Trebuchet MS"/>
              </a:rPr>
              <a:t> | </a:t>
            </a:r>
            <a:r>
              <a:rPr lang="en-GB" sz="1600">
                <a:solidFill>
                  <a:srgbClr val="FFFFFF"/>
                </a:solidFill>
                <a:latin typeface="Trebuchet MS"/>
                <a:ea typeface="Trebuchet MS"/>
                <a:cs typeface="Trebuchet MS"/>
                <a:sym typeface="Trebuchet MS"/>
              </a:rPr>
              <a:t>Grant Zhong</a:t>
            </a:r>
            <a:endParaRPr sz="1600">
              <a:solidFill>
                <a:srgbClr val="FFFFFF"/>
              </a:solidFill>
              <a:latin typeface="Trebuchet MS"/>
              <a:ea typeface="Trebuchet MS"/>
              <a:cs typeface="Trebuchet MS"/>
              <a:sym typeface="Trebuchet MS"/>
            </a:endParaRPr>
          </a:p>
        </p:txBody>
      </p:sp>
      <p:sp>
        <p:nvSpPr>
          <p:cNvPr id="84" name="Google Shape;84;p15"/>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5" name="Google Shape;85;p15"/>
          <p:cNvSpPr txBox="1"/>
          <p:nvPr/>
        </p:nvSpPr>
        <p:spPr>
          <a:xfrm>
            <a:off x="514500" y="3284975"/>
            <a:ext cx="8115000" cy="6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GB" sz="2400">
                <a:solidFill>
                  <a:srgbClr val="FFFFFF"/>
                </a:solidFill>
                <a:latin typeface="Trebuchet MS"/>
                <a:ea typeface="Trebuchet MS"/>
                <a:cs typeface="Trebuchet MS"/>
                <a:sym typeface="Trebuchet MS"/>
              </a:rPr>
              <a:t>Using Browser Session Data</a:t>
            </a:r>
            <a:endParaRPr b="1" i="1" sz="2400">
              <a:solidFill>
                <a:srgbClr val="FFFFFF"/>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3"/>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99" name="Google Shape;299;p33"/>
          <p:cNvSpPr/>
          <p:nvPr/>
        </p:nvSpPr>
        <p:spPr>
          <a:xfrm>
            <a:off x="68799" y="0"/>
            <a:ext cx="9006403" cy="5143501"/>
          </a:xfrm>
          <a:prstGeom prst="rect">
            <a:avLst/>
          </a:prstGeom>
          <a:noFill/>
          <a:ln>
            <a:noFill/>
          </a:ln>
        </p:spPr>
      </p:sp>
      <p:pic>
        <p:nvPicPr>
          <p:cNvPr id="300" name="Google Shape;300;p33"/>
          <p:cNvPicPr preferRelativeResize="0"/>
          <p:nvPr/>
        </p:nvPicPr>
        <p:blipFill rotWithShape="1">
          <a:blip r:embed="rId3">
            <a:alphaModFix/>
          </a:blip>
          <a:srcRect b="7599" l="0" r="-1522" t="17161"/>
          <a:stretch/>
        </p:blipFill>
        <p:spPr>
          <a:xfrm>
            <a:off x="68800" y="159038"/>
            <a:ext cx="9144000" cy="4965575"/>
          </a:xfrm>
          <a:prstGeom prst="rect">
            <a:avLst/>
          </a:prstGeom>
          <a:noFill/>
          <a:ln>
            <a:noFill/>
          </a:ln>
        </p:spPr>
      </p:pic>
      <p:sp>
        <p:nvSpPr>
          <p:cNvPr id="301" name="Google Shape;301;p33"/>
          <p:cNvSpPr/>
          <p:nvPr/>
        </p:nvSpPr>
        <p:spPr>
          <a:xfrm>
            <a:off x="68800" y="0"/>
            <a:ext cx="9144000" cy="5143500"/>
          </a:xfrm>
          <a:prstGeom prst="rect">
            <a:avLst/>
          </a:prstGeom>
          <a:solidFill>
            <a:srgbClr val="566579">
              <a:alpha val="9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33"/>
          <p:cNvSpPr txBox="1"/>
          <p:nvPr/>
        </p:nvSpPr>
        <p:spPr>
          <a:xfrm>
            <a:off x="2117750" y="2731400"/>
            <a:ext cx="6699300" cy="138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8000">
                <a:solidFill>
                  <a:schemeClr val="lt1"/>
                </a:solidFill>
                <a:latin typeface="Trebuchet MS"/>
                <a:ea typeface="Trebuchet MS"/>
                <a:cs typeface="Trebuchet MS"/>
                <a:sym typeface="Trebuchet MS"/>
              </a:rPr>
              <a:t>CONCLUSION</a:t>
            </a:r>
            <a:endParaRPr b="1" sz="8000">
              <a:solidFill>
                <a:schemeClr val="lt1"/>
              </a:solidFill>
              <a:latin typeface="Trebuchet MS"/>
              <a:ea typeface="Trebuchet MS"/>
              <a:cs typeface="Trebuchet MS"/>
              <a:sym typeface="Trebuchet MS"/>
            </a:endParaRPr>
          </a:p>
        </p:txBody>
      </p:sp>
      <p:sp>
        <p:nvSpPr>
          <p:cNvPr id="303" name="Google Shape;303;p33"/>
          <p:cNvSpPr/>
          <p:nvPr/>
        </p:nvSpPr>
        <p:spPr>
          <a:xfrm>
            <a:off x="1129890" y="2661320"/>
            <a:ext cx="1226100" cy="993300"/>
          </a:xfrm>
          <a:custGeom>
            <a:rect b="b" l="l" r="r" t="t"/>
            <a:pathLst>
              <a:path extrusionOk="0" h="120000" w="120000">
                <a:moveTo>
                  <a:pt x="10917" y="93307"/>
                </a:moveTo>
                <a:cubicBezTo>
                  <a:pt x="4927" y="93307"/>
                  <a:pt x="0" y="99330"/>
                  <a:pt x="0" y="106653"/>
                </a:cubicBezTo>
                <a:cubicBezTo>
                  <a:pt x="0" y="113976"/>
                  <a:pt x="4927" y="120000"/>
                  <a:pt x="10917" y="120000"/>
                </a:cubicBezTo>
                <a:cubicBezTo>
                  <a:pt x="16908" y="120000"/>
                  <a:pt x="21835" y="113976"/>
                  <a:pt x="21835" y="106653"/>
                </a:cubicBezTo>
                <a:cubicBezTo>
                  <a:pt x="21835" y="99330"/>
                  <a:pt x="16908" y="93307"/>
                  <a:pt x="10917" y="93307"/>
                </a:cubicBezTo>
                <a:close/>
                <a:moveTo>
                  <a:pt x="10917" y="113267"/>
                </a:moveTo>
                <a:cubicBezTo>
                  <a:pt x="7922" y="113267"/>
                  <a:pt x="5507" y="110314"/>
                  <a:pt x="5507" y="106653"/>
                </a:cubicBezTo>
                <a:cubicBezTo>
                  <a:pt x="5507" y="102992"/>
                  <a:pt x="7922" y="99921"/>
                  <a:pt x="10917" y="99921"/>
                </a:cubicBezTo>
                <a:cubicBezTo>
                  <a:pt x="13913" y="99921"/>
                  <a:pt x="16425" y="102992"/>
                  <a:pt x="16425" y="106653"/>
                </a:cubicBezTo>
                <a:cubicBezTo>
                  <a:pt x="16425" y="110314"/>
                  <a:pt x="13913" y="113267"/>
                  <a:pt x="10917" y="113267"/>
                </a:cubicBezTo>
                <a:close/>
                <a:moveTo>
                  <a:pt x="43671" y="26574"/>
                </a:moveTo>
                <a:lnTo>
                  <a:pt x="109082" y="26574"/>
                </a:lnTo>
                <a:cubicBezTo>
                  <a:pt x="115072" y="26574"/>
                  <a:pt x="120000" y="20669"/>
                  <a:pt x="120000" y="13346"/>
                </a:cubicBezTo>
                <a:cubicBezTo>
                  <a:pt x="120000" y="5905"/>
                  <a:pt x="115072" y="0"/>
                  <a:pt x="109082" y="0"/>
                </a:cubicBezTo>
                <a:lnTo>
                  <a:pt x="43671" y="0"/>
                </a:lnTo>
                <a:cubicBezTo>
                  <a:pt x="37681" y="0"/>
                  <a:pt x="32753" y="5905"/>
                  <a:pt x="32753" y="13346"/>
                </a:cubicBezTo>
                <a:cubicBezTo>
                  <a:pt x="32753" y="20669"/>
                  <a:pt x="37681" y="26574"/>
                  <a:pt x="43671" y="26574"/>
                </a:cubicBezTo>
                <a:close/>
                <a:moveTo>
                  <a:pt x="43671" y="6614"/>
                </a:moveTo>
                <a:lnTo>
                  <a:pt x="109082" y="6614"/>
                </a:lnTo>
                <a:cubicBezTo>
                  <a:pt x="112077" y="6614"/>
                  <a:pt x="114589" y="9685"/>
                  <a:pt x="114589" y="13346"/>
                </a:cubicBezTo>
                <a:cubicBezTo>
                  <a:pt x="114589" y="17007"/>
                  <a:pt x="112077" y="19960"/>
                  <a:pt x="109082" y="19960"/>
                </a:cubicBezTo>
                <a:lnTo>
                  <a:pt x="43671" y="19960"/>
                </a:lnTo>
                <a:cubicBezTo>
                  <a:pt x="40676" y="19960"/>
                  <a:pt x="38164" y="17007"/>
                  <a:pt x="38164" y="13346"/>
                </a:cubicBezTo>
                <a:cubicBezTo>
                  <a:pt x="38164" y="9685"/>
                  <a:pt x="40676" y="6614"/>
                  <a:pt x="43671" y="6614"/>
                </a:cubicBezTo>
                <a:close/>
                <a:moveTo>
                  <a:pt x="109082" y="93307"/>
                </a:moveTo>
                <a:lnTo>
                  <a:pt x="43671" y="93307"/>
                </a:lnTo>
                <a:cubicBezTo>
                  <a:pt x="37681" y="93307"/>
                  <a:pt x="32753" y="99330"/>
                  <a:pt x="32753" y="106653"/>
                </a:cubicBezTo>
                <a:cubicBezTo>
                  <a:pt x="32753" y="113976"/>
                  <a:pt x="37681" y="120000"/>
                  <a:pt x="43671" y="120000"/>
                </a:cubicBezTo>
                <a:lnTo>
                  <a:pt x="109082" y="120000"/>
                </a:lnTo>
                <a:cubicBezTo>
                  <a:pt x="115072" y="120000"/>
                  <a:pt x="120000" y="113976"/>
                  <a:pt x="120000" y="106653"/>
                </a:cubicBezTo>
                <a:cubicBezTo>
                  <a:pt x="120000" y="99330"/>
                  <a:pt x="115072" y="93307"/>
                  <a:pt x="109082" y="93307"/>
                </a:cubicBezTo>
                <a:close/>
                <a:moveTo>
                  <a:pt x="109082" y="113267"/>
                </a:moveTo>
                <a:lnTo>
                  <a:pt x="43671" y="113267"/>
                </a:lnTo>
                <a:cubicBezTo>
                  <a:pt x="40676" y="113267"/>
                  <a:pt x="38164" y="110314"/>
                  <a:pt x="38164" y="106653"/>
                </a:cubicBezTo>
                <a:cubicBezTo>
                  <a:pt x="38164" y="102992"/>
                  <a:pt x="40676" y="99921"/>
                  <a:pt x="43671" y="99921"/>
                </a:cubicBezTo>
                <a:lnTo>
                  <a:pt x="109082" y="99921"/>
                </a:lnTo>
                <a:cubicBezTo>
                  <a:pt x="112077" y="99921"/>
                  <a:pt x="114589" y="102992"/>
                  <a:pt x="114589" y="106653"/>
                </a:cubicBezTo>
                <a:cubicBezTo>
                  <a:pt x="114589" y="110314"/>
                  <a:pt x="112077" y="113267"/>
                  <a:pt x="109082" y="113267"/>
                </a:cubicBezTo>
                <a:close/>
                <a:moveTo>
                  <a:pt x="109082" y="46653"/>
                </a:moveTo>
                <a:lnTo>
                  <a:pt x="43671" y="46653"/>
                </a:lnTo>
                <a:cubicBezTo>
                  <a:pt x="37681" y="46653"/>
                  <a:pt x="32753" y="52677"/>
                  <a:pt x="32753" y="60000"/>
                </a:cubicBezTo>
                <a:cubicBezTo>
                  <a:pt x="32753" y="67322"/>
                  <a:pt x="37681" y="73346"/>
                  <a:pt x="43671" y="73346"/>
                </a:cubicBezTo>
                <a:lnTo>
                  <a:pt x="109082" y="73346"/>
                </a:lnTo>
                <a:cubicBezTo>
                  <a:pt x="115072" y="73346"/>
                  <a:pt x="120000" y="67322"/>
                  <a:pt x="120000" y="60000"/>
                </a:cubicBezTo>
                <a:cubicBezTo>
                  <a:pt x="120000" y="52677"/>
                  <a:pt x="115072" y="46653"/>
                  <a:pt x="109082" y="46653"/>
                </a:cubicBezTo>
                <a:close/>
                <a:moveTo>
                  <a:pt x="109082" y="66614"/>
                </a:moveTo>
                <a:lnTo>
                  <a:pt x="43671" y="66614"/>
                </a:lnTo>
                <a:cubicBezTo>
                  <a:pt x="40676" y="66614"/>
                  <a:pt x="38164" y="63661"/>
                  <a:pt x="38164" y="60000"/>
                </a:cubicBezTo>
                <a:cubicBezTo>
                  <a:pt x="38164" y="56338"/>
                  <a:pt x="40676" y="53267"/>
                  <a:pt x="43671" y="53267"/>
                </a:cubicBezTo>
                <a:lnTo>
                  <a:pt x="109082" y="53267"/>
                </a:lnTo>
                <a:cubicBezTo>
                  <a:pt x="112077" y="53267"/>
                  <a:pt x="114589" y="56338"/>
                  <a:pt x="114589" y="60000"/>
                </a:cubicBezTo>
                <a:cubicBezTo>
                  <a:pt x="114589" y="63661"/>
                  <a:pt x="112077" y="66614"/>
                  <a:pt x="109082" y="66614"/>
                </a:cubicBezTo>
                <a:close/>
                <a:moveTo>
                  <a:pt x="10917" y="46653"/>
                </a:moveTo>
                <a:cubicBezTo>
                  <a:pt x="4927" y="46653"/>
                  <a:pt x="0" y="52677"/>
                  <a:pt x="0" y="60000"/>
                </a:cubicBezTo>
                <a:cubicBezTo>
                  <a:pt x="0" y="67322"/>
                  <a:pt x="4927" y="73346"/>
                  <a:pt x="10917" y="73346"/>
                </a:cubicBezTo>
                <a:cubicBezTo>
                  <a:pt x="16908" y="73346"/>
                  <a:pt x="21835" y="67322"/>
                  <a:pt x="21835" y="60000"/>
                </a:cubicBezTo>
                <a:cubicBezTo>
                  <a:pt x="21835" y="52677"/>
                  <a:pt x="16908" y="46653"/>
                  <a:pt x="10917" y="46653"/>
                </a:cubicBezTo>
                <a:close/>
                <a:moveTo>
                  <a:pt x="10917" y="66614"/>
                </a:moveTo>
                <a:cubicBezTo>
                  <a:pt x="7922" y="66614"/>
                  <a:pt x="5507" y="63661"/>
                  <a:pt x="5507" y="60000"/>
                </a:cubicBezTo>
                <a:cubicBezTo>
                  <a:pt x="5507" y="56338"/>
                  <a:pt x="7922" y="53267"/>
                  <a:pt x="10917" y="53267"/>
                </a:cubicBezTo>
                <a:cubicBezTo>
                  <a:pt x="13913" y="53267"/>
                  <a:pt x="16425" y="56338"/>
                  <a:pt x="16425" y="60000"/>
                </a:cubicBezTo>
                <a:cubicBezTo>
                  <a:pt x="16425" y="63661"/>
                  <a:pt x="13913" y="66614"/>
                  <a:pt x="10917" y="66614"/>
                </a:cubicBezTo>
                <a:close/>
                <a:moveTo>
                  <a:pt x="10917" y="0"/>
                </a:moveTo>
                <a:cubicBezTo>
                  <a:pt x="4927" y="0"/>
                  <a:pt x="0" y="5905"/>
                  <a:pt x="0" y="13346"/>
                </a:cubicBezTo>
                <a:cubicBezTo>
                  <a:pt x="0" y="20669"/>
                  <a:pt x="4927" y="26574"/>
                  <a:pt x="10917" y="26574"/>
                </a:cubicBezTo>
                <a:cubicBezTo>
                  <a:pt x="16908" y="26574"/>
                  <a:pt x="21835" y="20669"/>
                  <a:pt x="21835" y="13346"/>
                </a:cubicBezTo>
                <a:cubicBezTo>
                  <a:pt x="21835" y="5905"/>
                  <a:pt x="16908" y="0"/>
                  <a:pt x="10917" y="0"/>
                </a:cubicBezTo>
                <a:close/>
                <a:moveTo>
                  <a:pt x="10917" y="19960"/>
                </a:moveTo>
                <a:cubicBezTo>
                  <a:pt x="7922" y="19960"/>
                  <a:pt x="5507" y="17007"/>
                  <a:pt x="5507" y="13346"/>
                </a:cubicBezTo>
                <a:cubicBezTo>
                  <a:pt x="5507" y="9685"/>
                  <a:pt x="7922" y="6614"/>
                  <a:pt x="10917" y="6614"/>
                </a:cubicBezTo>
                <a:cubicBezTo>
                  <a:pt x="13913" y="6614"/>
                  <a:pt x="16425" y="9685"/>
                  <a:pt x="16425" y="13346"/>
                </a:cubicBezTo>
                <a:cubicBezTo>
                  <a:pt x="16425" y="17007"/>
                  <a:pt x="13913" y="19960"/>
                  <a:pt x="10917" y="199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4"/>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Model Selection</a:t>
            </a:r>
            <a:endParaRPr/>
          </a:p>
        </p:txBody>
      </p:sp>
      <p:graphicFrame>
        <p:nvGraphicFramePr>
          <p:cNvPr id="309" name="Google Shape;309;p34"/>
          <p:cNvGraphicFramePr/>
          <p:nvPr/>
        </p:nvGraphicFramePr>
        <p:xfrm>
          <a:off x="704713" y="1112700"/>
          <a:ext cx="3000000" cy="3000000"/>
        </p:xfrm>
        <a:graphic>
          <a:graphicData uri="http://schemas.openxmlformats.org/drawingml/2006/table">
            <a:tbl>
              <a:tblPr>
                <a:noFill/>
                <a:tableStyleId>{847BBA70-FE7D-4C26-B06A-6A4B44E27725}</a:tableStyleId>
              </a:tblPr>
              <a:tblGrid>
                <a:gridCol w="5309950"/>
                <a:gridCol w="1212325"/>
                <a:gridCol w="1212325"/>
              </a:tblGrid>
              <a:tr h="397975">
                <a:tc>
                  <a:txBody>
                    <a:bodyPr/>
                    <a:lstStyle/>
                    <a:p>
                      <a:pPr indent="0" lvl="0" marL="0" rtl="0" algn="l">
                        <a:spcBef>
                          <a:spcPts val="0"/>
                        </a:spcBef>
                        <a:spcAft>
                          <a:spcPts val="0"/>
                        </a:spcAft>
                        <a:buNone/>
                      </a:pPr>
                      <a:r>
                        <a:rPr b="1" i="1" lang="en-GB">
                          <a:solidFill>
                            <a:srgbClr val="FFFFFF"/>
                          </a:solidFill>
                          <a:latin typeface="Trebuchet MS"/>
                          <a:ea typeface="Trebuchet MS"/>
                          <a:cs typeface="Trebuchet MS"/>
                          <a:sym typeface="Trebuchet MS"/>
                        </a:rPr>
                        <a:t>Model</a:t>
                      </a:r>
                      <a:endParaRPr b="1" i="1">
                        <a:solidFill>
                          <a:srgbClr val="FFFFFF"/>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666666"/>
                    </a:solidFill>
                  </a:tcPr>
                </a:tc>
                <a:tc>
                  <a:txBody>
                    <a:bodyPr/>
                    <a:lstStyle/>
                    <a:p>
                      <a:pPr indent="0" lvl="0" marL="0" rtl="0" algn="r">
                        <a:spcBef>
                          <a:spcPts val="0"/>
                        </a:spcBef>
                        <a:spcAft>
                          <a:spcPts val="0"/>
                        </a:spcAft>
                        <a:buNone/>
                      </a:pPr>
                      <a:r>
                        <a:rPr b="1" i="1" lang="en-GB">
                          <a:solidFill>
                            <a:srgbClr val="FFFFFF"/>
                          </a:solidFill>
                          <a:latin typeface="Trebuchet MS"/>
                          <a:ea typeface="Trebuchet MS"/>
                          <a:cs typeface="Trebuchet MS"/>
                          <a:sym typeface="Trebuchet MS"/>
                        </a:rPr>
                        <a:t>Accuracy</a:t>
                      </a:r>
                      <a:endParaRPr b="1" i="1">
                        <a:solidFill>
                          <a:srgbClr val="FFFFFF"/>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666666"/>
                    </a:solidFill>
                  </a:tcPr>
                </a:tc>
                <a:tc>
                  <a:txBody>
                    <a:bodyPr/>
                    <a:lstStyle/>
                    <a:p>
                      <a:pPr indent="0" lvl="0" marL="0" rtl="0" algn="r">
                        <a:spcBef>
                          <a:spcPts val="0"/>
                        </a:spcBef>
                        <a:spcAft>
                          <a:spcPts val="0"/>
                        </a:spcAft>
                        <a:buNone/>
                      </a:pPr>
                      <a:r>
                        <a:rPr b="1" i="1" lang="en-GB">
                          <a:solidFill>
                            <a:srgbClr val="FFFFFF"/>
                          </a:solidFill>
                          <a:latin typeface="Trebuchet MS"/>
                          <a:ea typeface="Trebuchet MS"/>
                          <a:cs typeface="Trebuchet MS"/>
                          <a:sym typeface="Trebuchet MS"/>
                        </a:rPr>
                        <a:t>F1 Score</a:t>
                      </a:r>
                      <a:endParaRPr b="1" i="1">
                        <a:solidFill>
                          <a:srgbClr val="FFFFFF"/>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666666"/>
                    </a:solidFill>
                  </a:tcPr>
                </a:tc>
              </a:tr>
              <a:tr h="495475">
                <a:tc>
                  <a:txBody>
                    <a:bodyPr/>
                    <a:lstStyle/>
                    <a:p>
                      <a:pPr indent="0" lvl="0" marL="0" rtl="0" algn="l">
                        <a:spcBef>
                          <a:spcPts val="0"/>
                        </a:spcBef>
                        <a:spcAft>
                          <a:spcPts val="0"/>
                        </a:spcAft>
                        <a:buNone/>
                      </a:pPr>
                      <a:r>
                        <a:rPr lang="en-GB" sz="1800">
                          <a:solidFill>
                            <a:srgbClr val="EE795B"/>
                          </a:solidFill>
                          <a:latin typeface="Trebuchet MS"/>
                          <a:ea typeface="Trebuchet MS"/>
                          <a:cs typeface="Trebuchet MS"/>
                          <a:sym typeface="Trebuchet MS"/>
                        </a:rPr>
                        <a:t>Logistic Regression</a:t>
                      </a:r>
                      <a:endParaRPr sz="1800">
                        <a:solidFill>
                          <a:srgbClr val="EE795B"/>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None/>
                      </a:pPr>
                      <a:r>
                        <a:rPr lang="en-GB" sz="1800">
                          <a:solidFill>
                            <a:srgbClr val="EE795B"/>
                          </a:solidFill>
                          <a:latin typeface="Trebuchet MS"/>
                          <a:ea typeface="Trebuchet MS"/>
                          <a:cs typeface="Trebuchet MS"/>
                          <a:sym typeface="Trebuchet MS"/>
                        </a:rPr>
                        <a:t>0.88</a:t>
                      </a:r>
                      <a:endParaRPr sz="1800">
                        <a:solidFill>
                          <a:srgbClr val="EE795B"/>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sz="1800">
                          <a:solidFill>
                            <a:srgbClr val="EE795B"/>
                          </a:solidFill>
                          <a:latin typeface="Trebuchet MS"/>
                          <a:ea typeface="Trebuchet MS"/>
                          <a:cs typeface="Trebuchet MS"/>
                          <a:sym typeface="Trebuchet MS"/>
                        </a:rPr>
                        <a:t>0.82</a:t>
                      </a:r>
                      <a:endParaRPr sz="1800">
                        <a:solidFill>
                          <a:srgbClr val="EE795B"/>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495475">
                <a:tc>
                  <a:txBody>
                    <a:bodyPr/>
                    <a:lstStyle/>
                    <a:p>
                      <a:pPr indent="0" lvl="0" marL="0" rtl="0" algn="l">
                        <a:spcBef>
                          <a:spcPts val="0"/>
                        </a:spcBef>
                        <a:spcAft>
                          <a:spcPts val="0"/>
                        </a:spcAft>
                        <a:buNone/>
                      </a:pPr>
                      <a:r>
                        <a:rPr lang="en-GB" sz="1800">
                          <a:solidFill>
                            <a:srgbClr val="434343"/>
                          </a:solidFill>
                          <a:latin typeface="Trebuchet MS"/>
                          <a:ea typeface="Trebuchet MS"/>
                          <a:cs typeface="Trebuchet MS"/>
                          <a:sym typeface="Trebuchet MS"/>
                        </a:rPr>
                        <a:t>Random Forest</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None/>
                      </a:pPr>
                      <a:r>
                        <a:rPr lang="en-GB" sz="1800">
                          <a:solidFill>
                            <a:srgbClr val="434343"/>
                          </a:solidFill>
                          <a:latin typeface="Trebuchet MS"/>
                          <a:ea typeface="Trebuchet MS"/>
                          <a:cs typeface="Trebuchet MS"/>
                          <a:sym typeface="Trebuchet MS"/>
                        </a:rPr>
                        <a:t>0.89</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sz="1800">
                          <a:solidFill>
                            <a:srgbClr val="434343"/>
                          </a:solidFill>
                          <a:latin typeface="Trebuchet MS"/>
                          <a:ea typeface="Trebuchet MS"/>
                          <a:cs typeface="Trebuchet MS"/>
                          <a:sym typeface="Trebuchet MS"/>
                        </a:rPr>
                        <a:t>0.67</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495475">
                <a:tc>
                  <a:txBody>
                    <a:bodyPr/>
                    <a:lstStyle/>
                    <a:p>
                      <a:pPr indent="0" lvl="0" marL="0" rtl="0" algn="l">
                        <a:spcBef>
                          <a:spcPts val="0"/>
                        </a:spcBef>
                        <a:spcAft>
                          <a:spcPts val="0"/>
                        </a:spcAft>
                        <a:buNone/>
                      </a:pPr>
                      <a:r>
                        <a:rPr lang="en-GB" sz="1800">
                          <a:solidFill>
                            <a:srgbClr val="434343"/>
                          </a:solidFill>
                          <a:latin typeface="Trebuchet MS"/>
                          <a:ea typeface="Trebuchet MS"/>
                          <a:cs typeface="Trebuchet MS"/>
                          <a:sym typeface="Trebuchet MS"/>
                        </a:rPr>
                        <a:t>Decision Tree</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None/>
                      </a:pPr>
                      <a:r>
                        <a:rPr lang="en-GB" sz="1800">
                          <a:solidFill>
                            <a:srgbClr val="434343"/>
                          </a:solidFill>
                          <a:latin typeface="Trebuchet MS"/>
                          <a:ea typeface="Trebuchet MS"/>
                          <a:cs typeface="Trebuchet MS"/>
                          <a:sym typeface="Trebuchet MS"/>
                        </a:rPr>
                        <a:t>0.88</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sz="1800">
                          <a:solidFill>
                            <a:srgbClr val="434343"/>
                          </a:solidFill>
                          <a:latin typeface="Trebuchet MS"/>
                          <a:ea typeface="Trebuchet MS"/>
                          <a:cs typeface="Trebuchet MS"/>
                          <a:sym typeface="Trebuchet MS"/>
                        </a:rPr>
                        <a:t>0.66</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495475">
                <a:tc>
                  <a:txBody>
                    <a:bodyPr/>
                    <a:lstStyle/>
                    <a:p>
                      <a:pPr indent="0" lvl="0" marL="0" rtl="0" algn="l">
                        <a:spcBef>
                          <a:spcPts val="0"/>
                        </a:spcBef>
                        <a:spcAft>
                          <a:spcPts val="0"/>
                        </a:spcAft>
                        <a:buNone/>
                      </a:pPr>
                      <a:r>
                        <a:rPr lang="en-GB" sz="1800">
                          <a:solidFill>
                            <a:srgbClr val="434343"/>
                          </a:solidFill>
                          <a:latin typeface="Trebuchet MS"/>
                          <a:ea typeface="Trebuchet MS"/>
                          <a:cs typeface="Trebuchet MS"/>
                          <a:sym typeface="Trebuchet MS"/>
                        </a:rPr>
                        <a:t>LASSO Regression</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None/>
                      </a:pPr>
                      <a:r>
                        <a:rPr lang="en-GB" sz="1800">
                          <a:solidFill>
                            <a:srgbClr val="434343"/>
                          </a:solidFill>
                          <a:latin typeface="Trebuchet MS"/>
                          <a:ea typeface="Trebuchet MS"/>
                          <a:cs typeface="Trebuchet MS"/>
                          <a:sym typeface="Trebuchet MS"/>
                        </a:rPr>
                        <a:t>0.88</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None/>
                      </a:pPr>
                      <a:r>
                        <a:rPr lang="en-GB" sz="1800">
                          <a:solidFill>
                            <a:srgbClr val="434343"/>
                          </a:solidFill>
                          <a:latin typeface="Trebuchet MS"/>
                          <a:ea typeface="Trebuchet MS"/>
                          <a:cs typeface="Trebuchet MS"/>
                          <a:sym typeface="Trebuchet MS"/>
                        </a:rPr>
                        <a:t>0.60</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495475">
                <a:tc>
                  <a:txBody>
                    <a:bodyPr/>
                    <a:lstStyle/>
                    <a:p>
                      <a:pPr indent="0" lvl="0" marL="0" rtl="0" algn="l">
                        <a:spcBef>
                          <a:spcPts val="0"/>
                        </a:spcBef>
                        <a:spcAft>
                          <a:spcPts val="0"/>
                        </a:spcAft>
                        <a:buNone/>
                      </a:pPr>
                      <a:r>
                        <a:rPr lang="en-GB" sz="1800">
                          <a:solidFill>
                            <a:srgbClr val="434343"/>
                          </a:solidFill>
                          <a:latin typeface="Trebuchet MS"/>
                          <a:ea typeface="Trebuchet MS"/>
                          <a:cs typeface="Trebuchet MS"/>
                          <a:sym typeface="Trebuchet MS"/>
                        </a:rPr>
                        <a:t>Ridge Regression</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None/>
                      </a:pPr>
                      <a:r>
                        <a:rPr lang="en-GB" sz="1800">
                          <a:solidFill>
                            <a:srgbClr val="434343"/>
                          </a:solidFill>
                          <a:latin typeface="Trebuchet MS"/>
                          <a:ea typeface="Trebuchet MS"/>
                          <a:cs typeface="Trebuchet MS"/>
                          <a:sym typeface="Trebuchet MS"/>
                        </a:rPr>
                        <a:t>0.87</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sz="1800">
                          <a:solidFill>
                            <a:srgbClr val="434343"/>
                          </a:solidFill>
                          <a:latin typeface="Trebuchet MS"/>
                          <a:ea typeface="Trebuchet MS"/>
                          <a:cs typeface="Trebuchet MS"/>
                          <a:sym typeface="Trebuchet MS"/>
                        </a:rPr>
                        <a:t>0.54</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495475">
                <a:tc>
                  <a:txBody>
                    <a:bodyPr/>
                    <a:lstStyle/>
                    <a:p>
                      <a:pPr indent="0" lvl="0" marL="0" rtl="0" algn="l">
                        <a:spcBef>
                          <a:spcPts val="0"/>
                        </a:spcBef>
                        <a:spcAft>
                          <a:spcPts val="0"/>
                        </a:spcAft>
                        <a:buNone/>
                      </a:pPr>
                      <a:r>
                        <a:rPr lang="en-GB" sz="1800">
                          <a:solidFill>
                            <a:srgbClr val="434343"/>
                          </a:solidFill>
                          <a:latin typeface="Trebuchet MS"/>
                          <a:ea typeface="Trebuchet MS"/>
                          <a:cs typeface="Trebuchet MS"/>
                          <a:sym typeface="Trebuchet MS"/>
                        </a:rPr>
                        <a:t>KNN</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None/>
                      </a:pPr>
                      <a:r>
                        <a:rPr lang="en-GB" sz="1800">
                          <a:solidFill>
                            <a:srgbClr val="434343"/>
                          </a:solidFill>
                          <a:latin typeface="Trebuchet MS"/>
                          <a:ea typeface="Trebuchet MS"/>
                          <a:cs typeface="Trebuchet MS"/>
                          <a:sym typeface="Trebuchet MS"/>
                        </a:rPr>
                        <a:t>0.79</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en-GB" sz="1800">
                          <a:solidFill>
                            <a:srgbClr val="434343"/>
                          </a:solidFill>
                          <a:latin typeface="Trebuchet MS"/>
                          <a:ea typeface="Trebuchet MS"/>
                          <a:cs typeface="Trebuchet MS"/>
                          <a:sym typeface="Trebuchet MS"/>
                        </a:rPr>
                        <a:t>0.48</a:t>
                      </a:r>
                      <a:endParaRPr sz="1800">
                        <a:solidFill>
                          <a:srgbClr val="434343"/>
                        </a:solidFill>
                        <a:latin typeface="Trebuchet MS"/>
                        <a:ea typeface="Trebuchet MS"/>
                        <a:cs typeface="Trebuchet MS"/>
                        <a:sym typeface="Trebuchet MS"/>
                      </a:endParaRPr>
                    </a:p>
                  </a:txBody>
                  <a:tcPr marT="91425" marB="91425" marR="91425" marL="91425" anchor="ctr">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5"/>
          <p:cNvSpPr/>
          <p:nvPr/>
        </p:nvSpPr>
        <p:spPr>
          <a:xfrm>
            <a:off x="3742050" y="1069100"/>
            <a:ext cx="1659900" cy="1659900"/>
          </a:xfrm>
          <a:prstGeom prst="ellipse">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txBox="1"/>
          <p:nvPr/>
        </p:nvSpPr>
        <p:spPr>
          <a:xfrm>
            <a:off x="2329050" y="2933600"/>
            <a:ext cx="4485900" cy="6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350">
                <a:solidFill>
                  <a:srgbClr val="566579"/>
                </a:solidFill>
                <a:latin typeface="Trebuchet MS"/>
                <a:ea typeface="Trebuchet MS"/>
                <a:cs typeface="Trebuchet MS"/>
                <a:sym typeface="Trebuchet MS"/>
              </a:rPr>
              <a:t>Thanks </a:t>
            </a:r>
            <a:r>
              <a:rPr lang="en-GB" sz="3350">
                <a:solidFill>
                  <a:srgbClr val="566579"/>
                </a:solidFill>
                <a:latin typeface="Trebuchet MS"/>
                <a:ea typeface="Trebuchet MS"/>
                <a:cs typeface="Trebuchet MS"/>
                <a:sym typeface="Trebuchet MS"/>
              </a:rPr>
              <a:t>for</a:t>
            </a:r>
            <a:r>
              <a:rPr b="1" lang="en-GB" sz="3350">
                <a:solidFill>
                  <a:srgbClr val="566579"/>
                </a:solidFill>
                <a:latin typeface="Trebuchet MS"/>
                <a:ea typeface="Trebuchet MS"/>
                <a:cs typeface="Trebuchet MS"/>
                <a:sym typeface="Trebuchet MS"/>
              </a:rPr>
              <a:t> Watching</a:t>
            </a:r>
            <a:endParaRPr b="1" sz="3350">
              <a:solidFill>
                <a:srgbClr val="566579"/>
              </a:solidFill>
              <a:latin typeface="Trebuchet MS"/>
              <a:ea typeface="Trebuchet MS"/>
              <a:cs typeface="Trebuchet MS"/>
              <a:sym typeface="Trebuchet MS"/>
            </a:endParaRPr>
          </a:p>
        </p:txBody>
      </p:sp>
      <p:sp>
        <p:nvSpPr>
          <p:cNvPr id="316" name="Google Shape;316;p35"/>
          <p:cNvSpPr/>
          <p:nvPr/>
        </p:nvSpPr>
        <p:spPr>
          <a:xfrm>
            <a:off x="4027800" y="1495700"/>
            <a:ext cx="1088400" cy="806700"/>
          </a:xfrm>
          <a:custGeom>
            <a:rect b="b" l="l" r="r" t="t"/>
            <a:pathLst>
              <a:path extrusionOk="0" h="120000" w="120000">
                <a:moveTo>
                  <a:pt x="48851" y="106586"/>
                </a:moveTo>
                <a:lnTo>
                  <a:pt x="48263" y="106624"/>
                </a:lnTo>
                <a:lnTo>
                  <a:pt x="47703" y="106889"/>
                </a:lnTo>
                <a:lnTo>
                  <a:pt x="47170" y="107267"/>
                </a:lnTo>
                <a:lnTo>
                  <a:pt x="46694" y="107758"/>
                </a:lnTo>
                <a:lnTo>
                  <a:pt x="46246" y="108551"/>
                </a:lnTo>
                <a:lnTo>
                  <a:pt x="45966" y="109382"/>
                </a:lnTo>
                <a:lnTo>
                  <a:pt x="45826" y="110251"/>
                </a:lnTo>
                <a:lnTo>
                  <a:pt x="45826" y="111158"/>
                </a:lnTo>
                <a:lnTo>
                  <a:pt x="45966" y="112027"/>
                </a:lnTo>
                <a:lnTo>
                  <a:pt x="46246" y="112858"/>
                </a:lnTo>
                <a:lnTo>
                  <a:pt x="46694" y="113614"/>
                </a:lnTo>
                <a:lnTo>
                  <a:pt x="47170" y="114143"/>
                </a:lnTo>
                <a:lnTo>
                  <a:pt x="47675" y="114559"/>
                </a:lnTo>
                <a:lnTo>
                  <a:pt x="48263" y="114748"/>
                </a:lnTo>
                <a:lnTo>
                  <a:pt x="48851" y="114823"/>
                </a:lnTo>
                <a:lnTo>
                  <a:pt x="49467" y="114748"/>
                </a:lnTo>
                <a:lnTo>
                  <a:pt x="50000" y="114559"/>
                </a:lnTo>
                <a:lnTo>
                  <a:pt x="50560" y="114143"/>
                </a:lnTo>
                <a:lnTo>
                  <a:pt x="51036" y="113614"/>
                </a:lnTo>
                <a:lnTo>
                  <a:pt x="51456" y="112858"/>
                </a:lnTo>
                <a:lnTo>
                  <a:pt x="51764" y="112027"/>
                </a:lnTo>
                <a:lnTo>
                  <a:pt x="51904" y="111158"/>
                </a:lnTo>
                <a:lnTo>
                  <a:pt x="51904" y="110251"/>
                </a:lnTo>
                <a:lnTo>
                  <a:pt x="51764" y="109382"/>
                </a:lnTo>
                <a:lnTo>
                  <a:pt x="51456" y="108551"/>
                </a:lnTo>
                <a:lnTo>
                  <a:pt x="51036" y="107758"/>
                </a:lnTo>
                <a:lnTo>
                  <a:pt x="50560" y="107267"/>
                </a:lnTo>
                <a:lnTo>
                  <a:pt x="50000" y="106889"/>
                </a:lnTo>
                <a:lnTo>
                  <a:pt x="49411" y="106624"/>
                </a:lnTo>
                <a:lnTo>
                  <a:pt x="48851" y="106586"/>
                </a:lnTo>
                <a:close/>
                <a:moveTo>
                  <a:pt x="41820" y="97027"/>
                </a:moveTo>
                <a:lnTo>
                  <a:pt x="41232" y="97141"/>
                </a:lnTo>
                <a:lnTo>
                  <a:pt x="40644" y="97367"/>
                </a:lnTo>
                <a:lnTo>
                  <a:pt x="40140" y="97745"/>
                </a:lnTo>
                <a:lnTo>
                  <a:pt x="39607" y="98274"/>
                </a:lnTo>
                <a:lnTo>
                  <a:pt x="39187" y="98992"/>
                </a:lnTo>
                <a:lnTo>
                  <a:pt x="38879" y="99861"/>
                </a:lnTo>
                <a:lnTo>
                  <a:pt x="38739" y="100730"/>
                </a:lnTo>
                <a:lnTo>
                  <a:pt x="38739" y="101675"/>
                </a:lnTo>
                <a:lnTo>
                  <a:pt x="38879" y="102544"/>
                </a:lnTo>
                <a:lnTo>
                  <a:pt x="39187" y="103375"/>
                </a:lnTo>
                <a:lnTo>
                  <a:pt x="39607" y="104130"/>
                </a:lnTo>
                <a:lnTo>
                  <a:pt x="40084" y="104659"/>
                </a:lnTo>
                <a:lnTo>
                  <a:pt x="40644" y="105000"/>
                </a:lnTo>
                <a:lnTo>
                  <a:pt x="41176" y="105264"/>
                </a:lnTo>
                <a:lnTo>
                  <a:pt x="41820" y="105340"/>
                </a:lnTo>
                <a:lnTo>
                  <a:pt x="42380" y="105264"/>
                </a:lnTo>
                <a:lnTo>
                  <a:pt x="42969" y="105000"/>
                </a:lnTo>
                <a:lnTo>
                  <a:pt x="43473" y="104659"/>
                </a:lnTo>
                <a:lnTo>
                  <a:pt x="43949" y="104130"/>
                </a:lnTo>
                <a:lnTo>
                  <a:pt x="44397" y="103375"/>
                </a:lnTo>
                <a:lnTo>
                  <a:pt x="44677" y="102544"/>
                </a:lnTo>
                <a:lnTo>
                  <a:pt x="44845" y="101675"/>
                </a:lnTo>
                <a:lnTo>
                  <a:pt x="44845" y="100730"/>
                </a:lnTo>
                <a:lnTo>
                  <a:pt x="44677" y="99861"/>
                </a:lnTo>
                <a:lnTo>
                  <a:pt x="44397" y="98992"/>
                </a:lnTo>
                <a:lnTo>
                  <a:pt x="43949" y="98274"/>
                </a:lnTo>
                <a:lnTo>
                  <a:pt x="43473" y="97745"/>
                </a:lnTo>
                <a:lnTo>
                  <a:pt x="42969" y="97367"/>
                </a:lnTo>
                <a:lnTo>
                  <a:pt x="42380" y="97141"/>
                </a:lnTo>
                <a:lnTo>
                  <a:pt x="41820" y="97027"/>
                </a:lnTo>
                <a:close/>
                <a:moveTo>
                  <a:pt x="34565" y="87317"/>
                </a:moveTo>
                <a:lnTo>
                  <a:pt x="33977" y="87392"/>
                </a:lnTo>
                <a:lnTo>
                  <a:pt x="33417" y="87619"/>
                </a:lnTo>
                <a:lnTo>
                  <a:pt x="32885" y="87997"/>
                </a:lnTo>
                <a:lnTo>
                  <a:pt x="32408" y="88526"/>
                </a:lnTo>
                <a:lnTo>
                  <a:pt x="32016" y="89130"/>
                </a:lnTo>
                <a:lnTo>
                  <a:pt x="31736" y="89848"/>
                </a:lnTo>
                <a:lnTo>
                  <a:pt x="31568" y="90642"/>
                </a:lnTo>
                <a:lnTo>
                  <a:pt x="31484" y="91435"/>
                </a:lnTo>
                <a:lnTo>
                  <a:pt x="31568" y="92267"/>
                </a:lnTo>
                <a:lnTo>
                  <a:pt x="31736" y="93022"/>
                </a:lnTo>
                <a:lnTo>
                  <a:pt x="32016" y="93740"/>
                </a:lnTo>
                <a:lnTo>
                  <a:pt x="32408" y="94382"/>
                </a:lnTo>
                <a:lnTo>
                  <a:pt x="32941" y="94987"/>
                </a:lnTo>
                <a:lnTo>
                  <a:pt x="33585" y="95365"/>
                </a:lnTo>
                <a:lnTo>
                  <a:pt x="34229" y="95554"/>
                </a:lnTo>
                <a:lnTo>
                  <a:pt x="34929" y="95554"/>
                </a:lnTo>
                <a:lnTo>
                  <a:pt x="35574" y="95365"/>
                </a:lnTo>
                <a:lnTo>
                  <a:pt x="36190" y="94987"/>
                </a:lnTo>
                <a:lnTo>
                  <a:pt x="36750" y="94382"/>
                </a:lnTo>
                <a:lnTo>
                  <a:pt x="37170" y="93589"/>
                </a:lnTo>
                <a:lnTo>
                  <a:pt x="37478" y="92758"/>
                </a:lnTo>
                <a:lnTo>
                  <a:pt x="37619" y="91889"/>
                </a:lnTo>
                <a:lnTo>
                  <a:pt x="37619" y="90982"/>
                </a:lnTo>
                <a:lnTo>
                  <a:pt x="37478" y="90113"/>
                </a:lnTo>
                <a:lnTo>
                  <a:pt x="37170" y="89282"/>
                </a:lnTo>
                <a:lnTo>
                  <a:pt x="36750" y="88526"/>
                </a:lnTo>
                <a:lnTo>
                  <a:pt x="36274" y="87997"/>
                </a:lnTo>
                <a:lnTo>
                  <a:pt x="35714" y="87619"/>
                </a:lnTo>
                <a:lnTo>
                  <a:pt x="35126" y="87392"/>
                </a:lnTo>
                <a:lnTo>
                  <a:pt x="34565" y="87317"/>
                </a:lnTo>
                <a:close/>
                <a:moveTo>
                  <a:pt x="85686" y="26297"/>
                </a:moveTo>
                <a:lnTo>
                  <a:pt x="83025" y="29924"/>
                </a:lnTo>
                <a:lnTo>
                  <a:pt x="82016" y="31133"/>
                </a:lnTo>
                <a:lnTo>
                  <a:pt x="80924" y="32040"/>
                </a:lnTo>
                <a:lnTo>
                  <a:pt x="79719" y="32833"/>
                </a:lnTo>
                <a:lnTo>
                  <a:pt x="78459" y="33324"/>
                </a:lnTo>
                <a:lnTo>
                  <a:pt x="77198" y="33664"/>
                </a:lnTo>
                <a:lnTo>
                  <a:pt x="75882" y="33702"/>
                </a:lnTo>
                <a:lnTo>
                  <a:pt x="74565" y="33589"/>
                </a:lnTo>
                <a:lnTo>
                  <a:pt x="73305" y="33173"/>
                </a:lnTo>
                <a:lnTo>
                  <a:pt x="72016" y="32531"/>
                </a:lnTo>
                <a:lnTo>
                  <a:pt x="70784" y="31889"/>
                </a:lnTo>
                <a:lnTo>
                  <a:pt x="69467" y="31397"/>
                </a:lnTo>
                <a:lnTo>
                  <a:pt x="68123" y="31133"/>
                </a:lnTo>
                <a:lnTo>
                  <a:pt x="66778" y="31020"/>
                </a:lnTo>
                <a:lnTo>
                  <a:pt x="65378" y="31133"/>
                </a:lnTo>
                <a:lnTo>
                  <a:pt x="64005" y="31473"/>
                </a:lnTo>
                <a:lnTo>
                  <a:pt x="62661" y="31964"/>
                </a:lnTo>
                <a:lnTo>
                  <a:pt x="61344" y="32644"/>
                </a:lnTo>
                <a:lnTo>
                  <a:pt x="60112" y="33589"/>
                </a:lnTo>
                <a:lnTo>
                  <a:pt x="58907" y="34722"/>
                </a:lnTo>
                <a:lnTo>
                  <a:pt x="57815" y="36045"/>
                </a:lnTo>
                <a:lnTo>
                  <a:pt x="45154" y="53085"/>
                </a:lnTo>
                <a:lnTo>
                  <a:pt x="44677" y="53879"/>
                </a:lnTo>
                <a:lnTo>
                  <a:pt x="44313" y="54748"/>
                </a:lnTo>
                <a:lnTo>
                  <a:pt x="44117" y="55730"/>
                </a:lnTo>
                <a:lnTo>
                  <a:pt x="44033" y="56712"/>
                </a:lnTo>
                <a:lnTo>
                  <a:pt x="44117" y="57770"/>
                </a:lnTo>
                <a:lnTo>
                  <a:pt x="44313" y="58753"/>
                </a:lnTo>
                <a:lnTo>
                  <a:pt x="44677" y="59622"/>
                </a:lnTo>
                <a:lnTo>
                  <a:pt x="45154" y="60415"/>
                </a:lnTo>
                <a:lnTo>
                  <a:pt x="45770" y="61095"/>
                </a:lnTo>
                <a:lnTo>
                  <a:pt x="46442" y="61549"/>
                </a:lnTo>
                <a:lnTo>
                  <a:pt x="47170" y="61851"/>
                </a:lnTo>
                <a:lnTo>
                  <a:pt x="47899" y="61926"/>
                </a:lnTo>
                <a:lnTo>
                  <a:pt x="48627" y="61851"/>
                </a:lnTo>
                <a:lnTo>
                  <a:pt x="49355" y="61549"/>
                </a:lnTo>
                <a:lnTo>
                  <a:pt x="50000" y="61095"/>
                </a:lnTo>
                <a:lnTo>
                  <a:pt x="50616" y="60415"/>
                </a:lnTo>
                <a:lnTo>
                  <a:pt x="57955" y="50591"/>
                </a:lnTo>
                <a:lnTo>
                  <a:pt x="57955" y="50516"/>
                </a:lnTo>
                <a:lnTo>
                  <a:pt x="57955" y="50516"/>
                </a:lnTo>
                <a:lnTo>
                  <a:pt x="61120" y="46246"/>
                </a:lnTo>
                <a:lnTo>
                  <a:pt x="61512" y="45869"/>
                </a:lnTo>
                <a:lnTo>
                  <a:pt x="61988" y="45566"/>
                </a:lnTo>
                <a:lnTo>
                  <a:pt x="62464" y="45528"/>
                </a:lnTo>
                <a:lnTo>
                  <a:pt x="62969" y="45566"/>
                </a:lnTo>
                <a:lnTo>
                  <a:pt x="63417" y="45869"/>
                </a:lnTo>
                <a:lnTo>
                  <a:pt x="63809" y="46246"/>
                </a:lnTo>
                <a:lnTo>
                  <a:pt x="64173" y="46926"/>
                </a:lnTo>
                <a:lnTo>
                  <a:pt x="64369" y="47682"/>
                </a:lnTo>
                <a:lnTo>
                  <a:pt x="64369" y="48476"/>
                </a:lnTo>
                <a:lnTo>
                  <a:pt x="64173" y="49269"/>
                </a:lnTo>
                <a:lnTo>
                  <a:pt x="63809" y="49911"/>
                </a:lnTo>
                <a:lnTo>
                  <a:pt x="61988" y="52405"/>
                </a:lnTo>
                <a:lnTo>
                  <a:pt x="63641" y="54559"/>
                </a:lnTo>
                <a:lnTo>
                  <a:pt x="63641" y="54559"/>
                </a:lnTo>
                <a:lnTo>
                  <a:pt x="63669" y="54672"/>
                </a:lnTo>
                <a:lnTo>
                  <a:pt x="63669" y="54672"/>
                </a:lnTo>
                <a:lnTo>
                  <a:pt x="63753" y="54748"/>
                </a:lnTo>
                <a:lnTo>
                  <a:pt x="63781" y="54748"/>
                </a:lnTo>
                <a:lnTo>
                  <a:pt x="63977" y="55050"/>
                </a:lnTo>
                <a:lnTo>
                  <a:pt x="64341" y="55465"/>
                </a:lnTo>
                <a:lnTo>
                  <a:pt x="64761" y="55957"/>
                </a:lnTo>
                <a:lnTo>
                  <a:pt x="65322" y="56599"/>
                </a:lnTo>
                <a:lnTo>
                  <a:pt x="65966" y="57204"/>
                </a:lnTo>
                <a:lnTo>
                  <a:pt x="66694" y="57921"/>
                </a:lnTo>
                <a:lnTo>
                  <a:pt x="67507" y="58602"/>
                </a:lnTo>
                <a:lnTo>
                  <a:pt x="68375" y="59282"/>
                </a:lnTo>
                <a:lnTo>
                  <a:pt x="69299" y="59886"/>
                </a:lnTo>
                <a:lnTo>
                  <a:pt x="70280" y="60377"/>
                </a:lnTo>
                <a:lnTo>
                  <a:pt x="71260" y="60755"/>
                </a:lnTo>
                <a:lnTo>
                  <a:pt x="72268" y="60944"/>
                </a:lnTo>
                <a:lnTo>
                  <a:pt x="73305" y="61020"/>
                </a:lnTo>
                <a:lnTo>
                  <a:pt x="74285" y="60869"/>
                </a:lnTo>
                <a:lnTo>
                  <a:pt x="75294" y="60415"/>
                </a:lnTo>
                <a:lnTo>
                  <a:pt x="75770" y="60264"/>
                </a:lnTo>
                <a:lnTo>
                  <a:pt x="76274" y="60264"/>
                </a:lnTo>
                <a:lnTo>
                  <a:pt x="76750" y="60415"/>
                </a:lnTo>
                <a:lnTo>
                  <a:pt x="77198" y="60755"/>
                </a:lnTo>
                <a:lnTo>
                  <a:pt x="77535" y="61246"/>
                </a:lnTo>
                <a:lnTo>
                  <a:pt x="77787" y="61851"/>
                </a:lnTo>
                <a:lnTo>
                  <a:pt x="77927" y="62531"/>
                </a:lnTo>
                <a:lnTo>
                  <a:pt x="77927" y="63173"/>
                </a:lnTo>
                <a:lnTo>
                  <a:pt x="77787" y="63816"/>
                </a:lnTo>
                <a:lnTo>
                  <a:pt x="77535" y="64382"/>
                </a:lnTo>
                <a:lnTo>
                  <a:pt x="77198" y="64874"/>
                </a:lnTo>
                <a:lnTo>
                  <a:pt x="76750" y="65251"/>
                </a:lnTo>
                <a:lnTo>
                  <a:pt x="75490" y="65780"/>
                </a:lnTo>
                <a:lnTo>
                  <a:pt x="74229" y="66120"/>
                </a:lnTo>
                <a:lnTo>
                  <a:pt x="72997" y="66234"/>
                </a:lnTo>
                <a:lnTo>
                  <a:pt x="72212" y="66158"/>
                </a:lnTo>
                <a:lnTo>
                  <a:pt x="84341" y="82481"/>
                </a:lnTo>
                <a:lnTo>
                  <a:pt x="85798" y="80516"/>
                </a:lnTo>
                <a:lnTo>
                  <a:pt x="87366" y="78211"/>
                </a:lnTo>
                <a:lnTo>
                  <a:pt x="88795" y="75755"/>
                </a:lnTo>
                <a:lnTo>
                  <a:pt x="89971" y="73186"/>
                </a:lnTo>
                <a:lnTo>
                  <a:pt x="91036" y="70428"/>
                </a:lnTo>
                <a:lnTo>
                  <a:pt x="91904" y="67632"/>
                </a:lnTo>
                <a:lnTo>
                  <a:pt x="92605" y="64685"/>
                </a:lnTo>
                <a:lnTo>
                  <a:pt x="93109" y="61662"/>
                </a:lnTo>
                <a:lnTo>
                  <a:pt x="93361" y="60226"/>
                </a:lnTo>
                <a:lnTo>
                  <a:pt x="93781" y="58828"/>
                </a:lnTo>
                <a:lnTo>
                  <a:pt x="94285" y="57581"/>
                </a:lnTo>
                <a:lnTo>
                  <a:pt x="94901" y="56335"/>
                </a:lnTo>
                <a:lnTo>
                  <a:pt x="95630" y="55201"/>
                </a:lnTo>
                <a:lnTo>
                  <a:pt x="101344" y="47493"/>
                </a:lnTo>
                <a:lnTo>
                  <a:pt x="85686" y="26297"/>
                </a:lnTo>
                <a:close/>
                <a:moveTo>
                  <a:pt x="37507" y="24521"/>
                </a:moveTo>
                <a:lnTo>
                  <a:pt x="18291" y="50440"/>
                </a:lnTo>
                <a:lnTo>
                  <a:pt x="21652" y="55012"/>
                </a:lnTo>
                <a:lnTo>
                  <a:pt x="22464" y="56183"/>
                </a:lnTo>
                <a:lnTo>
                  <a:pt x="23109" y="57506"/>
                </a:lnTo>
                <a:lnTo>
                  <a:pt x="23669" y="58904"/>
                </a:lnTo>
                <a:lnTo>
                  <a:pt x="24061" y="60377"/>
                </a:lnTo>
                <a:lnTo>
                  <a:pt x="24341" y="61889"/>
                </a:lnTo>
                <a:lnTo>
                  <a:pt x="24873" y="64874"/>
                </a:lnTo>
                <a:lnTo>
                  <a:pt x="25546" y="67783"/>
                </a:lnTo>
                <a:lnTo>
                  <a:pt x="26442" y="70579"/>
                </a:lnTo>
                <a:lnTo>
                  <a:pt x="27478" y="73299"/>
                </a:lnTo>
                <a:lnTo>
                  <a:pt x="28711" y="75869"/>
                </a:lnTo>
                <a:lnTo>
                  <a:pt x="30112" y="78249"/>
                </a:lnTo>
                <a:lnTo>
                  <a:pt x="31652" y="80516"/>
                </a:lnTo>
                <a:lnTo>
                  <a:pt x="33025" y="82405"/>
                </a:lnTo>
                <a:lnTo>
                  <a:pt x="33977" y="82178"/>
                </a:lnTo>
                <a:lnTo>
                  <a:pt x="34957" y="82141"/>
                </a:lnTo>
                <a:lnTo>
                  <a:pt x="35938" y="82329"/>
                </a:lnTo>
                <a:lnTo>
                  <a:pt x="36890" y="82670"/>
                </a:lnTo>
                <a:lnTo>
                  <a:pt x="37787" y="83236"/>
                </a:lnTo>
                <a:lnTo>
                  <a:pt x="38683" y="83954"/>
                </a:lnTo>
                <a:lnTo>
                  <a:pt x="39439" y="84861"/>
                </a:lnTo>
                <a:lnTo>
                  <a:pt x="40084" y="85881"/>
                </a:lnTo>
                <a:lnTo>
                  <a:pt x="40644" y="86977"/>
                </a:lnTo>
                <a:lnTo>
                  <a:pt x="41036" y="88148"/>
                </a:lnTo>
                <a:lnTo>
                  <a:pt x="41288" y="89357"/>
                </a:lnTo>
                <a:lnTo>
                  <a:pt x="41456" y="90642"/>
                </a:lnTo>
                <a:lnTo>
                  <a:pt x="41456" y="91889"/>
                </a:lnTo>
                <a:lnTo>
                  <a:pt x="41820" y="91889"/>
                </a:lnTo>
                <a:lnTo>
                  <a:pt x="42913" y="92040"/>
                </a:lnTo>
                <a:lnTo>
                  <a:pt x="43949" y="92304"/>
                </a:lnTo>
                <a:lnTo>
                  <a:pt x="44929" y="92909"/>
                </a:lnTo>
                <a:lnTo>
                  <a:pt x="45854" y="93664"/>
                </a:lnTo>
                <a:lnTo>
                  <a:pt x="46694" y="94647"/>
                </a:lnTo>
                <a:lnTo>
                  <a:pt x="47422" y="95818"/>
                </a:lnTo>
                <a:lnTo>
                  <a:pt x="48011" y="97103"/>
                </a:lnTo>
                <a:lnTo>
                  <a:pt x="48403" y="98501"/>
                </a:lnTo>
                <a:lnTo>
                  <a:pt x="48627" y="99937"/>
                </a:lnTo>
                <a:lnTo>
                  <a:pt x="48683" y="101410"/>
                </a:lnTo>
                <a:lnTo>
                  <a:pt x="48851" y="101410"/>
                </a:lnTo>
                <a:lnTo>
                  <a:pt x="49943" y="101523"/>
                </a:lnTo>
                <a:lnTo>
                  <a:pt x="50980" y="101863"/>
                </a:lnTo>
                <a:lnTo>
                  <a:pt x="51988" y="102392"/>
                </a:lnTo>
                <a:lnTo>
                  <a:pt x="52885" y="103186"/>
                </a:lnTo>
                <a:lnTo>
                  <a:pt x="53725" y="104130"/>
                </a:lnTo>
                <a:lnTo>
                  <a:pt x="54453" y="105264"/>
                </a:lnTo>
                <a:lnTo>
                  <a:pt x="55014" y="106511"/>
                </a:lnTo>
                <a:lnTo>
                  <a:pt x="55406" y="107871"/>
                </a:lnTo>
                <a:lnTo>
                  <a:pt x="55658" y="109231"/>
                </a:lnTo>
                <a:lnTo>
                  <a:pt x="55742" y="110667"/>
                </a:lnTo>
                <a:lnTo>
                  <a:pt x="55658" y="112103"/>
                </a:lnTo>
                <a:lnTo>
                  <a:pt x="55910" y="112141"/>
                </a:lnTo>
                <a:lnTo>
                  <a:pt x="56162" y="112141"/>
                </a:lnTo>
                <a:lnTo>
                  <a:pt x="56862" y="112027"/>
                </a:lnTo>
                <a:lnTo>
                  <a:pt x="57478" y="111687"/>
                </a:lnTo>
                <a:lnTo>
                  <a:pt x="58011" y="111083"/>
                </a:lnTo>
                <a:lnTo>
                  <a:pt x="58431" y="110365"/>
                </a:lnTo>
                <a:lnTo>
                  <a:pt x="58683" y="109534"/>
                </a:lnTo>
                <a:lnTo>
                  <a:pt x="58795" y="108627"/>
                </a:lnTo>
                <a:lnTo>
                  <a:pt x="58683" y="107720"/>
                </a:lnTo>
                <a:lnTo>
                  <a:pt x="58431" y="106889"/>
                </a:lnTo>
                <a:lnTo>
                  <a:pt x="58011" y="106133"/>
                </a:lnTo>
                <a:lnTo>
                  <a:pt x="57983" y="106133"/>
                </a:lnTo>
                <a:lnTo>
                  <a:pt x="45490" y="89206"/>
                </a:lnTo>
                <a:lnTo>
                  <a:pt x="45126" y="88526"/>
                </a:lnTo>
                <a:lnTo>
                  <a:pt x="44929" y="87808"/>
                </a:lnTo>
                <a:lnTo>
                  <a:pt x="44929" y="87015"/>
                </a:lnTo>
                <a:lnTo>
                  <a:pt x="45126" y="86221"/>
                </a:lnTo>
                <a:lnTo>
                  <a:pt x="45490" y="85579"/>
                </a:lnTo>
                <a:lnTo>
                  <a:pt x="45966" y="85088"/>
                </a:lnTo>
                <a:lnTo>
                  <a:pt x="46554" y="84861"/>
                </a:lnTo>
                <a:lnTo>
                  <a:pt x="47114" y="84861"/>
                </a:lnTo>
                <a:lnTo>
                  <a:pt x="47675" y="85088"/>
                </a:lnTo>
                <a:lnTo>
                  <a:pt x="48179" y="85579"/>
                </a:lnTo>
                <a:lnTo>
                  <a:pt x="65098" y="108362"/>
                </a:lnTo>
                <a:lnTo>
                  <a:pt x="65630" y="108929"/>
                </a:lnTo>
                <a:lnTo>
                  <a:pt x="66274" y="109269"/>
                </a:lnTo>
                <a:lnTo>
                  <a:pt x="66918" y="109382"/>
                </a:lnTo>
                <a:lnTo>
                  <a:pt x="67619" y="109269"/>
                </a:lnTo>
                <a:lnTo>
                  <a:pt x="68235" y="108929"/>
                </a:lnTo>
                <a:lnTo>
                  <a:pt x="68767" y="108362"/>
                </a:lnTo>
                <a:lnTo>
                  <a:pt x="69187" y="107607"/>
                </a:lnTo>
                <a:lnTo>
                  <a:pt x="69467" y="106775"/>
                </a:lnTo>
                <a:lnTo>
                  <a:pt x="69551" y="105906"/>
                </a:lnTo>
                <a:lnTo>
                  <a:pt x="69467" y="104962"/>
                </a:lnTo>
                <a:lnTo>
                  <a:pt x="69215" y="104130"/>
                </a:lnTo>
                <a:lnTo>
                  <a:pt x="68823" y="103450"/>
                </a:lnTo>
                <a:lnTo>
                  <a:pt x="53221" y="82405"/>
                </a:lnTo>
                <a:lnTo>
                  <a:pt x="52857" y="81687"/>
                </a:lnTo>
                <a:lnTo>
                  <a:pt x="52661" y="80969"/>
                </a:lnTo>
                <a:lnTo>
                  <a:pt x="52661" y="80176"/>
                </a:lnTo>
                <a:lnTo>
                  <a:pt x="52857" y="79382"/>
                </a:lnTo>
                <a:lnTo>
                  <a:pt x="53221" y="78740"/>
                </a:lnTo>
                <a:lnTo>
                  <a:pt x="53725" y="78249"/>
                </a:lnTo>
                <a:lnTo>
                  <a:pt x="54257" y="78022"/>
                </a:lnTo>
                <a:lnTo>
                  <a:pt x="54845" y="78022"/>
                </a:lnTo>
                <a:lnTo>
                  <a:pt x="55434" y="78249"/>
                </a:lnTo>
                <a:lnTo>
                  <a:pt x="55910" y="78740"/>
                </a:lnTo>
                <a:lnTo>
                  <a:pt x="71484" y="99710"/>
                </a:lnTo>
                <a:lnTo>
                  <a:pt x="71484" y="99710"/>
                </a:lnTo>
                <a:lnTo>
                  <a:pt x="71540" y="99785"/>
                </a:lnTo>
                <a:lnTo>
                  <a:pt x="74929" y="104357"/>
                </a:lnTo>
                <a:lnTo>
                  <a:pt x="75490" y="104924"/>
                </a:lnTo>
                <a:lnTo>
                  <a:pt x="76106" y="105264"/>
                </a:lnTo>
                <a:lnTo>
                  <a:pt x="76750" y="105415"/>
                </a:lnTo>
                <a:lnTo>
                  <a:pt x="77422" y="105264"/>
                </a:lnTo>
                <a:lnTo>
                  <a:pt x="78067" y="104924"/>
                </a:lnTo>
                <a:lnTo>
                  <a:pt x="78627" y="104357"/>
                </a:lnTo>
                <a:lnTo>
                  <a:pt x="79019" y="103639"/>
                </a:lnTo>
                <a:lnTo>
                  <a:pt x="79271" y="102808"/>
                </a:lnTo>
                <a:lnTo>
                  <a:pt x="79383" y="101863"/>
                </a:lnTo>
                <a:lnTo>
                  <a:pt x="79271" y="100919"/>
                </a:lnTo>
                <a:lnTo>
                  <a:pt x="79019" y="100088"/>
                </a:lnTo>
                <a:lnTo>
                  <a:pt x="78627" y="99370"/>
                </a:lnTo>
                <a:lnTo>
                  <a:pt x="58571" y="72355"/>
                </a:lnTo>
                <a:lnTo>
                  <a:pt x="58207" y="71675"/>
                </a:lnTo>
                <a:lnTo>
                  <a:pt x="58011" y="70919"/>
                </a:lnTo>
                <a:lnTo>
                  <a:pt x="58011" y="70163"/>
                </a:lnTo>
                <a:lnTo>
                  <a:pt x="58207" y="69370"/>
                </a:lnTo>
                <a:lnTo>
                  <a:pt x="58571" y="68690"/>
                </a:lnTo>
                <a:lnTo>
                  <a:pt x="59075" y="68236"/>
                </a:lnTo>
                <a:lnTo>
                  <a:pt x="59635" y="67972"/>
                </a:lnTo>
                <a:lnTo>
                  <a:pt x="60224" y="67972"/>
                </a:lnTo>
                <a:lnTo>
                  <a:pt x="60784" y="68236"/>
                </a:lnTo>
                <a:lnTo>
                  <a:pt x="61316" y="68690"/>
                </a:lnTo>
                <a:lnTo>
                  <a:pt x="79887" y="93778"/>
                </a:lnTo>
                <a:lnTo>
                  <a:pt x="80448" y="94345"/>
                </a:lnTo>
                <a:lnTo>
                  <a:pt x="81064" y="94685"/>
                </a:lnTo>
                <a:lnTo>
                  <a:pt x="81708" y="94836"/>
                </a:lnTo>
                <a:lnTo>
                  <a:pt x="82408" y="94685"/>
                </a:lnTo>
                <a:lnTo>
                  <a:pt x="83025" y="94345"/>
                </a:lnTo>
                <a:lnTo>
                  <a:pt x="83557" y="93778"/>
                </a:lnTo>
                <a:lnTo>
                  <a:pt x="84005" y="93060"/>
                </a:lnTo>
                <a:lnTo>
                  <a:pt x="84257" y="92229"/>
                </a:lnTo>
                <a:lnTo>
                  <a:pt x="84341" y="91284"/>
                </a:lnTo>
                <a:lnTo>
                  <a:pt x="84257" y="90340"/>
                </a:lnTo>
                <a:lnTo>
                  <a:pt x="84005" y="89508"/>
                </a:lnTo>
                <a:lnTo>
                  <a:pt x="83557" y="88790"/>
                </a:lnTo>
                <a:lnTo>
                  <a:pt x="61092" y="58488"/>
                </a:lnTo>
                <a:lnTo>
                  <a:pt x="61036" y="58413"/>
                </a:lnTo>
                <a:lnTo>
                  <a:pt x="61036" y="58413"/>
                </a:lnTo>
                <a:lnTo>
                  <a:pt x="61036" y="58413"/>
                </a:lnTo>
                <a:lnTo>
                  <a:pt x="60980" y="58299"/>
                </a:lnTo>
                <a:lnTo>
                  <a:pt x="60896" y="58186"/>
                </a:lnTo>
                <a:lnTo>
                  <a:pt x="60896" y="58186"/>
                </a:lnTo>
                <a:lnTo>
                  <a:pt x="59299" y="56032"/>
                </a:lnTo>
                <a:lnTo>
                  <a:pt x="53333" y="64118"/>
                </a:lnTo>
                <a:lnTo>
                  <a:pt x="52549" y="64987"/>
                </a:lnTo>
                <a:lnTo>
                  <a:pt x="51680" y="65780"/>
                </a:lnTo>
                <a:lnTo>
                  <a:pt x="50812" y="66347"/>
                </a:lnTo>
                <a:lnTo>
                  <a:pt x="49859" y="66763"/>
                </a:lnTo>
                <a:lnTo>
                  <a:pt x="48879" y="67065"/>
                </a:lnTo>
                <a:lnTo>
                  <a:pt x="47899" y="67103"/>
                </a:lnTo>
                <a:lnTo>
                  <a:pt x="46918" y="67065"/>
                </a:lnTo>
                <a:lnTo>
                  <a:pt x="45966" y="66763"/>
                </a:lnTo>
                <a:lnTo>
                  <a:pt x="45014" y="66347"/>
                </a:lnTo>
                <a:lnTo>
                  <a:pt x="44117" y="65780"/>
                </a:lnTo>
                <a:lnTo>
                  <a:pt x="43277" y="64987"/>
                </a:lnTo>
                <a:lnTo>
                  <a:pt x="42464" y="64118"/>
                </a:lnTo>
                <a:lnTo>
                  <a:pt x="41652" y="62833"/>
                </a:lnTo>
                <a:lnTo>
                  <a:pt x="41036" y="61435"/>
                </a:lnTo>
                <a:lnTo>
                  <a:pt x="40560" y="59962"/>
                </a:lnTo>
                <a:lnTo>
                  <a:pt x="40308" y="58413"/>
                </a:lnTo>
                <a:lnTo>
                  <a:pt x="40196" y="56712"/>
                </a:lnTo>
                <a:lnTo>
                  <a:pt x="40308" y="55088"/>
                </a:lnTo>
                <a:lnTo>
                  <a:pt x="40560" y="53539"/>
                </a:lnTo>
                <a:lnTo>
                  <a:pt x="41036" y="52065"/>
                </a:lnTo>
                <a:lnTo>
                  <a:pt x="41652" y="50667"/>
                </a:lnTo>
                <a:lnTo>
                  <a:pt x="42464" y="49420"/>
                </a:lnTo>
                <a:lnTo>
                  <a:pt x="54341" y="33438"/>
                </a:lnTo>
                <a:lnTo>
                  <a:pt x="53473" y="33627"/>
                </a:lnTo>
                <a:lnTo>
                  <a:pt x="52661" y="33967"/>
                </a:lnTo>
                <a:lnTo>
                  <a:pt x="51540" y="34458"/>
                </a:lnTo>
                <a:lnTo>
                  <a:pt x="50364" y="34722"/>
                </a:lnTo>
                <a:lnTo>
                  <a:pt x="49215" y="34798"/>
                </a:lnTo>
                <a:lnTo>
                  <a:pt x="47927" y="34722"/>
                </a:lnTo>
                <a:lnTo>
                  <a:pt x="46694" y="34345"/>
                </a:lnTo>
                <a:lnTo>
                  <a:pt x="45490" y="33816"/>
                </a:lnTo>
                <a:lnTo>
                  <a:pt x="44369" y="33098"/>
                </a:lnTo>
                <a:lnTo>
                  <a:pt x="43277" y="32153"/>
                </a:lnTo>
                <a:lnTo>
                  <a:pt x="42324" y="30982"/>
                </a:lnTo>
                <a:lnTo>
                  <a:pt x="37507" y="24521"/>
                </a:lnTo>
                <a:close/>
                <a:moveTo>
                  <a:pt x="94789" y="7216"/>
                </a:moveTo>
                <a:lnTo>
                  <a:pt x="85854" y="19269"/>
                </a:lnTo>
                <a:lnTo>
                  <a:pt x="106470" y="47002"/>
                </a:lnTo>
                <a:lnTo>
                  <a:pt x="115378" y="34949"/>
                </a:lnTo>
                <a:lnTo>
                  <a:pt x="94789" y="7216"/>
                </a:lnTo>
                <a:close/>
                <a:moveTo>
                  <a:pt x="27815" y="6234"/>
                </a:moveTo>
                <a:lnTo>
                  <a:pt x="4593" y="37518"/>
                </a:lnTo>
                <a:lnTo>
                  <a:pt x="13529" y="49534"/>
                </a:lnTo>
                <a:lnTo>
                  <a:pt x="36750" y="18287"/>
                </a:lnTo>
                <a:lnTo>
                  <a:pt x="27815" y="6234"/>
                </a:lnTo>
                <a:close/>
                <a:moveTo>
                  <a:pt x="27535" y="0"/>
                </a:moveTo>
                <a:lnTo>
                  <a:pt x="28095" y="0"/>
                </a:lnTo>
                <a:lnTo>
                  <a:pt x="28655" y="226"/>
                </a:lnTo>
                <a:lnTo>
                  <a:pt x="29159" y="717"/>
                </a:lnTo>
                <a:lnTo>
                  <a:pt x="40784" y="16397"/>
                </a:lnTo>
                <a:lnTo>
                  <a:pt x="41120" y="16964"/>
                </a:lnTo>
                <a:lnTo>
                  <a:pt x="41288" y="17607"/>
                </a:lnTo>
                <a:lnTo>
                  <a:pt x="41372" y="18287"/>
                </a:lnTo>
                <a:lnTo>
                  <a:pt x="41288" y="18929"/>
                </a:lnTo>
                <a:lnTo>
                  <a:pt x="41120" y="19571"/>
                </a:lnTo>
                <a:lnTo>
                  <a:pt x="40784" y="20100"/>
                </a:lnTo>
                <a:lnTo>
                  <a:pt x="40252" y="20894"/>
                </a:lnTo>
                <a:lnTo>
                  <a:pt x="45014" y="27317"/>
                </a:lnTo>
                <a:lnTo>
                  <a:pt x="45770" y="28148"/>
                </a:lnTo>
                <a:lnTo>
                  <a:pt x="46582" y="28866"/>
                </a:lnTo>
                <a:lnTo>
                  <a:pt x="47507" y="29282"/>
                </a:lnTo>
                <a:lnTo>
                  <a:pt x="48431" y="29584"/>
                </a:lnTo>
                <a:lnTo>
                  <a:pt x="49383" y="29622"/>
                </a:lnTo>
                <a:lnTo>
                  <a:pt x="50364" y="29508"/>
                </a:lnTo>
                <a:lnTo>
                  <a:pt x="51344" y="29093"/>
                </a:lnTo>
                <a:lnTo>
                  <a:pt x="52773" y="28564"/>
                </a:lnTo>
                <a:lnTo>
                  <a:pt x="54257" y="28224"/>
                </a:lnTo>
                <a:lnTo>
                  <a:pt x="55770" y="28073"/>
                </a:lnTo>
                <a:lnTo>
                  <a:pt x="57338" y="28224"/>
                </a:lnTo>
                <a:lnTo>
                  <a:pt x="58851" y="28564"/>
                </a:lnTo>
                <a:lnTo>
                  <a:pt x="60308" y="27619"/>
                </a:lnTo>
                <a:lnTo>
                  <a:pt x="61876" y="26826"/>
                </a:lnTo>
                <a:lnTo>
                  <a:pt x="63501" y="26297"/>
                </a:lnTo>
                <a:lnTo>
                  <a:pt x="65126" y="25957"/>
                </a:lnTo>
                <a:lnTo>
                  <a:pt x="66778" y="25843"/>
                </a:lnTo>
                <a:lnTo>
                  <a:pt x="68515" y="25994"/>
                </a:lnTo>
                <a:lnTo>
                  <a:pt x="70280" y="26335"/>
                </a:lnTo>
                <a:lnTo>
                  <a:pt x="71988" y="26977"/>
                </a:lnTo>
                <a:lnTo>
                  <a:pt x="73613" y="27808"/>
                </a:lnTo>
                <a:lnTo>
                  <a:pt x="74593" y="28299"/>
                </a:lnTo>
                <a:lnTo>
                  <a:pt x="75630" y="28564"/>
                </a:lnTo>
                <a:lnTo>
                  <a:pt x="76638" y="28564"/>
                </a:lnTo>
                <a:lnTo>
                  <a:pt x="77675" y="28299"/>
                </a:lnTo>
                <a:lnTo>
                  <a:pt x="78627" y="27808"/>
                </a:lnTo>
                <a:lnTo>
                  <a:pt x="79495" y="27128"/>
                </a:lnTo>
                <a:lnTo>
                  <a:pt x="80280" y="26259"/>
                </a:lnTo>
                <a:lnTo>
                  <a:pt x="82941" y="22670"/>
                </a:lnTo>
                <a:lnTo>
                  <a:pt x="81820" y="21083"/>
                </a:lnTo>
                <a:lnTo>
                  <a:pt x="81484" y="20554"/>
                </a:lnTo>
                <a:lnTo>
                  <a:pt x="81316" y="19949"/>
                </a:lnTo>
                <a:lnTo>
                  <a:pt x="81232" y="19269"/>
                </a:lnTo>
                <a:lnTo>
                  <a:pt x="81316" y="18589"/>
                </a:lnTo>
                <a:lnTo>
                  <a:pt x="81484" y="17984"/>
                </a:lnTo>
                <a:lnTo>
                  <a:pt x="81820" y="17455"/>
                </a:lnTo>
                <a:lnTo>
                  <a:pt x="93445" y="1700"/>
                </a:lnTo>
                <a:lnTo>
                  <a:pt x="93949" y="1284"/>
                </a:lnTo>
                <a:lnTo>
                  <a:pt x="94509" y="1020"/>
                </a:lnTo>
                <a:lnTo>
                  <a:pt x="95098" y="1020"/>
                </a:lnTo>
                <a:lnTo>
                  <a:pt x="95658" y="1284"/>
                </a:lnTo>
                <a:lnTo>
                  <a:pt x="96134" y="1700"/>
                </a:lnTo>
                <a:lnTo>
                  <a:pt x="119439" y="33136"/>
                </a:lnTo>
                <a:lnTo>
                  <a:pt x="119747" y="33664"/>
                </a:lnTo>
                <a:lnTo>
                  <a:pt x="119943" y="34307"/>
                </a:lnTo>
                <a:lnTo>
                  <a:pt x="120000" y="34949"/>
                </a:lnTo>
                <a:lnTo>
                  <a:pt x="119943" y="35629"/>
                </a:lnTo>
                <a:lnTo>
                  <a:pt x="119747" y="36272"/>
                </a:lnTo>
                <a:lnTo>
                  <a:pt x="119439" y="36801"/>
                </a:lnTo>
                <a:lnTo>
                  <a:pt x="107815" y="52518"/>
                </a:lnTo>
                <a:lnTo>
                  <a:pt x="107394" y="52896"/>
                </a:lnTo>
                <a:lnTo>
                  <a:pt x="106918" y="53198"/>
                </a:lnTo>
                <a:lnTo>
                  <a:pt x="106470" y="53236"/>
                </a:lnTo>
                <a:lnTo>
                  <a:pt x="105938" y="53198"/>
                </a:lnTo>
                <a:lnTo>
                  <a:pt x="105518" y="52896"/>
                </a:lnTo>
                <a:lnTo>
                  <a:pt x="105070" y="52518"/>
                </a:lnTo>
                <a:lnTo>
                  <a:pt x="104089" y="51120"/>
                </a:lnTo>
                <a:lnTo>
                  <a:pt x="98375" y="58828"/>
                </a:lnTo>
                <a:lnTo>
                  <a:pt x="97815" y="59659"/>
                </a:lnTo>
                <a:lnTo>
                  <a:pt x="97422" y="60566"/>
                </a:lnTo>
                <a:lnTo>
                  <a:pt x="97086" y="61549"/>
                </a:lnTo>
                <a:lnTo>
                  <a:pt x="96918" y="62569"/>
                </a:lnTo>
                <a:lnTo>
                  <a:pt x="96386" y="65629"/>
                </a:lnTo>
                <a:lnTo>
                  <a:pt x="95742" y="68576"/>
                </a:lnTo>
                <a:lnTo>
                  <a:pt x="94901" y="71486"/>
                </a:lnTo>
                <a:lnTo>
                  <a:pt x="93949" y="74244"/>
                </a:lnTo>
                <a:lnTo>
                  <a:pt x="92829" y="76889"/>
                </a:lnTo>
                <a:lnTo>
                  <a:pt x="91512" y="79458"/>
                </a:lnTo>
                <a:lnTo>
                  <a:pt x="90084" y="81914"/>
                </a:lnTo>
                <a:lnTo>
                  <a:pt x="88515" y="84143"/>
                </a:lnTo>
                <a:lnTo>
                  <a:pt x="87002" y="86259"/>
                </a:lnTo>
                <a:lnTo>
                  <a:pt x="87507" y="87392"/>
                </a:lnTo>
                <a:lnTo>
                  <a:pt x="87871" y="88639"/>
                </a:lnTo>
                <a:lnTo>
                  <a:pt x="88095" y="89924"/>
                </a:lnTo>
                <a:lnTo>
                  <a:pt x="88151" y="91284"/>
                </a:lnTo>
                <a:lnTo>
                  <a:pt x="88095" y="92682"/>
                </a:lnTo>
                <a:lnTo>
                  <a:pt x="87871" y="94005"/>
                </a:lnTo>
                <a:lnTo>
                  <a:pt x="87478" y="95214"/>
                </a:lnTo>
                <a:lnTo>
                  <a:pt x="86946" y="96385"/>
                </a:lnTo>
                <a:lnTo>
                  <a:pt x="86302" y="97443"/>
                </a:lnTo>
                <a:lnTo>
                  <a:pt x="85574" y="98274"/>
                </a:lnTo>
                <a:lnTo>
                  <a:pt x="84761" y="98954"/>
                </a:lnTo>
                <a:lnTo>
                  <a:pt x="83949" y="99445"/>
                </a:lnTo>
                <a:lnTo>
                  <a:pt x="83025" y="99785"/>
                </a:lnTo>
                <a:lnTo>
                  <a:pt x="83165" y="100843"/>
                </a:lnTo>
                <a:lnTo>
                  <a:pt x="83193" y="101863"/>
                </a:lnTo>
                <a:lnTo>
                  <a:pt x="83137" y="103224"/>
                </a:lnTo>
                <a:lnTo>
                  <a:pt x="82885" y="104546"/>
                </a:lnTo>
                <a:lnTo>
                  <a:pt x="82521" y="105793"/>
                </a:lnTo>
                <a:lnTo>
                  <a:pt x="81960" y="106964"/>
                </a:lnTo>
                <a:lnTo>
                  <a:pt x="81316" y="108022"/>
                </a:lnTo>
                <a:lnTo>
                  <a:pt x="80504" y="108929"/>
                </a:lnTo>
                <a:lnTo>
                  <a:pt x="79635" y="109609"/>
                </a:lnTo>
                <a:lnTo>
                  <a:pt x="78711" y="110176"/>
                </a:lnTo>
                <a:lnTo>
                  <a:pt x="77731" y="110478"/>
                </a:lnTo>
                <a:lnTo>
                  <a:pt x="76750" y="110554"/>
                </a:lnTo>
                <a:lnTo>
                  <a:pt x="75770" y="110478"/>
                </a:lnTo>
                <a:lnTo>
                  <a:pt x="74789" y="110100"/>
                </a:lnTo>
                <a:lnTo>
                  <a:pt x="73837" y="109609"/>
                </a:lnTo>
                <a:lnTo>
                  <a:pt x="72969" y="108891"/>
                </a:lnTo>
                <a:lnTo>
                  <a:pt x="72605" y="110025"/>
                </a:lnTo>
                <a:lnTo>
                  <a:pt x="72100" y="111045"/>
                </a:lnTo>
                <a:lnTo>
                  <a:pt x="71484" y="112027"/>
                </a:lnTo>
                <a:lnTo>
                  <a:pt x="70700" y="112934"/>
                </a:lnTo>
                <a:lnTo>
                  <a:pt x="69831" y="113652"/>
                </a:lnTo>
                <a:lnTo>
                  <a:pt x="68879" y="114143"/>
                </a:lnTo>
                <a:lnTo>
                  <a:pt x="67899" y="114445"/>
                </a:lnTo>
                <a:lnTo>
                  <a:pt x="66918" y="114559"/>
                </a:lnTo>
                <a:lnTo>
                  <a:pt x="65938" y="114445"/>
                </a:lnTo>
                <a:lnTo>
                  <a:pt x="64985" y="114143"/>
                </a:lnTo>
                <a:lnTo>
                  <a:pt x="64033" y="113652"/>
                </a:lnTo>
                <a:lnTo>
                  <a:pt x="63165" y="112934"/>
                </a:lnTo>
                <a:lnTo>
                  <a:pt x="62352" y="112027"/>
                </a:lnTo>
                <a:lnTo>
                  <a:pt x="62184" y="111725"/>
                </a:lnTo>
                <a:lnTo>
                  <a:pt x="61820" y="112821"/>
                </a:lnTo>
                <a:lnTo>
                  <a:pt x="61316" y="113841"/>
                </a:lnTo>
                <a:lnTo>
                  <a:pt x="60728" y="114785"/>
                </a:lnTo>
                <a:lnTo>
                  <a:pt x="59943" y="115654"/>
                </a:lnTo>
                <a:lnTo>
                  <a:pt x="59075" y="116372"/>
                </a:lnTo>
                <a:lnTo>
                  <a:pt x="58179" y="116901"/>
                </a:lnTo>
                <a:lnTo>
                  <a:pt x="57198" y="117204"/>
                </a:lnTo>
                <a:lnTo>
                  <a:pt x="56162" y="117279"/>
                </a:lnTo>
                <a:lnTo>
                  <a:pt x="55070" y="117204"/>
                </a:lnTo>
                <a:lnTo>
                  <a:pt x="54061" y="116788"/>
                </a:lnTo>
                <a:lnTo>
                  <a:pt x="53725" y="117279"/>
                </a:lnTo>
                <a:lnTo>
                  <a:pt x="52885" y="118224"/>
                </a:lnTo>
                <a:lnTo>
                  <a:pt x="51988" y="119017"/>
                </a:lnTo>
                <a:lnTo>
                  <a:pt x="50980" y="119546"/>
                </a:lnTo>
                <a:lnTo>
                  <a:pt x="49943" y="119886"/>
                </a:lnTo>
                <a:lnTo>
                  <a:pt x="48851" y="120000"/>
                </a:lnTo>
                <a:lnTo>
                  <a:pt x="47759" y="119886"/>
                </a:lnTo>
                <a:lnTo>
                  <a:pt x="46722" y="119546"/>
                </a:lnTo>
                <a:lnTo>
                  <a:pt x="45714" y="119017"/>
                </a:lnTo>
                <a:lnTo>
                  <a:pt x="44789" y="118224"/>
                </a:lnTo>
                <a:lnTo>
                  <a:pt x="43949" y="117279"/>
                </a:lnTo>
                <a:lnTo>
                  <a:pt x="43221" y="116108"/>
                </a:lnTo>
                <a:lnTo>
                  <a:pt x="42633" y="114785"/>
                </a:lnTo>
                <a:lnTo>
                  <a:pt x="42240" y="113425"/>
                </a:lnTo>
                <a:lnTo>
                  <a:pt x="42016" y="111989"/>
                </a:lnTo>
                <a:lnTo>
                  <a:pt x="41960" y="110516"/>
                </a:lnTo>
                <a:lnTo>
                  <a:pt x="41820" y="110516"/>
                </a:lnTo>
                <a:lnTo>
                  <a:pt x="40728" y="110403"/>
                </a:lnTo>
                <a:lnTo>
                  <a:pt x="39663" y="110062"/>
                </a:lnTo>
                <a:lnTo>
                  <a:pt x="38683" y="109496"/>
                </a:lnTo>
                <a:lnTo>
                  <a:pt x="37759" y="108740"/>
                </a:lnTo>
                <a:lnTo>
                  <a:pt x="36918" y="107758"/>
                </a:lnTo>
                <a:lnTo>
                  <a:pt x="36274" y="106775"/>
                </a:lnTo>
                <a:lnTo>
                  <a:pt x="35770" y="105642"/>
                </a:lnTo>
                <a:lnTo>
                  <a:pt x="35350" y="104471"/>
                </a:lnTo>
                <a:lnTo>
                  <a:pt x="35070" y="103224"/>
                </a:lnTo>
                <a:lnTo>
                  <a:pt x="34929" y="102015"/>
                </a:lnTo>
                <a:lnTo>
                  <a:pt x="34929" y="100730"/>
                </a:lnTo>
                <a:lnTo>
                  <a:pt x="34565" y="100730"/>
                </a:lnTo>
                <a:lnTo>
                  <a:pt x="33501" y="100617"/>
                </a:lnTo>
                <a:lnTo>
                  <a:pt x="32464" y="100277"/>
                </a:lnTo>
                <a:lnTo>
                  <a:pt x="31484" y="99748"/>
                </a:lnTo>
                <a:lnTo>
                  <a:pt x="30560" y="98992"/>
                </a:lnTo>
                <a:lnTo>
                  <a:pt x="29719" y="98010"/>
                </a:lnTo>
                <a:lnTo>
                  <a:pt x="28991" y="96876"/>
                </a:lnTo>
                <a:lnTo>
                  <a:pt x="28431" y="95667"/>
                </a:lnTo>
                <a:lnTo>
                  <a:pt x="27983" y="94345"/>
                </a:lnTo>
                <a:lnTo>
                  <a:pt x="27731" y="92909"/>
                </a:lnTo>
                <a:lnTo>
                  <a:pt x="27675" y="91435"/>
                </a:lnTo>
                <a:lnTo>
                  <a:pt x="27731" y="90000"/>
                </a:lnTo>
                <a:lnTo>
                  <a:pt x="27983" y="88639"/>
                </a:lnTo>
                <a:lnTo>
                  <a:pt x="28347" y="87355"/>
                </a:lnTo>
                <a:lnTo>
                  <a:pt x="28907" y="86146"/>
                </a:lnTo>
                <a:lnTo>
                  <a:pt x="29551" y="85050"/>
                </a:lnTo>
                <a:lnTo>
                  <a:pt x="28935" y="84143"/>
                </a:lnTo>
                <a:lnTo>
                  <a:pt x="27366" y="81914"/>
                </a:lnTo>
                <a:lnTo>
                  <a:pt x="25966" y="79534"/>
                </a:lnTo>
                <a:lnTo>
                  <a:pt x="24677" y="76964"/>
                </a:lnTo>
                <a:lnTo>
                  <a:pt x="23557" y="74395"/>
                </a:lnTo>
                <a:lnTo>
                  <a:pt x="22577" y="71637"/>
                </a:lnTo>
                <a:lnTo>
                  <a:pt x="21764" y="68765"/>
                </a:lnTo>
                <a:lnTo>
                  <a:pt x="21120" y="65818"/>
                </a:lnTo>
                <a:lnTo>
                  <a:pt x="20588" y="62833"/>
                </a:lnTo>
                <a:lnTo>
                  <a:pt x="20392" y="61700"/>
                </a:lnTo>
                <a:lnTo>
                  <a:pt x="20028" y="60604"/>
                </a:lnTo>
                <a:lnTo>
                  <a:pt x="19551" y="59584"/>
                </a:lnTo>
                <a:lnTo>
                  <a:pt x="18963" y="58677"/>
                </a:lnTo>
                <a:lnTo>
                  <a:pt x="15574" y="54105"/>
                </a:lnTo>
                <a:lnTo>
                  <a:pt x="14873" y="55050"/>
                </a:lnTo>
                <a:lnTo>
                  <a:pt x="14481" y="55465"/>
                </a:lnTo>
                <a:lnTo>
                  <a:pt x="14033" y="55730"/>
                </a:lnTo>
                <a:lnTo>
                  <a:pt x="13529" y="55806"/>
                </a:lnTo>
                <a:lnTo>
                  <a:pt x="13025" y="55730"/>
                </a:lnTo>
                <a:lnTo>
                  <a:pt x="12577" y="55465"/>
                </a:lnTo>
                <a:lnTo>
                  <a:pt x="12184" y="55050"/>
                </a:lnTo>
                <a:lnTo>
                  <a:pt x="532" y="39370"/>
                </a:lnTo>
                <a:lnTo>
                  <a:pt x="196" y="38690"/>
                </a:lnTo>
                <a:lnTo>
                  <a:pt x="0" y="37896"/>
                </a:lnTo>
                <a:lnTo>
                  <a:pt x="0" y="37103"/>
                </a:lnTo>
                <a:lnTo>
                  <a:pt x="196" y="36385"/>
                </a:lnTo>
                <a:lnTo>
                  <a:pt x="532" y="35705"/>
                </a:lnTo>
                <a:lnTo>
                  <a:pt x="26442" y="717"/>
                </a:lnTo>
                <a:lnTo>
                  <a:pt x="26946" y="226"/>
                </a:lnTo>
                <a:lnTo>
                  <a:pt x="2753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317" name="Google Shape;317;p35"/>
          <p:cNvSpPr txBox="1"/>
          <p:nvPr/>
        </p:nvSpPr>
        <p:spPr>
          <a:xfrm>
            <a:off x="3092550" y="3669650"/>
            <a:ext cx="29589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999999"/>
                </a:solidFill>
              </a:rPr>
              <a:t>We hope you enjoyed watching the presentation as much as we enjoyed making it.</a:t>
            </a:r>
            <a:endParaRPr sz="1100">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6"/>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323" name="Google Shape;323;p36"/>
          <p:cNvSpPr/>
          <p:nvPr/>
        </p:nvSpPr>
        <p:spPr>
          <a:xfrm>
            <a:off x="68799" y="0"/>
            <a:ext cx="9006403" cy="5143501"/>
          </a:xfrm>
          <a:prstGeom prst="rect">
            <a:avLst/>
          </a:prstGeom>
          <a:noFill/>
          <a:ln>
            <a:noFill/>
          </a:ln>
        </p:spPr>
      </p:sp>
      <p:pic>
        <p:nvPicPr>
          <p:cNvPr id="324" name="Google Shape;324;p36"/>
          <p:cNvPicPr preferRelativeResize="0"/>
          <p:nvPr/>
        </p:nvPicPr>
        <p:blipFill rotWithShape="1">
          <a:blip r:embed="rId3">
            <a:alphaModFix/>
          </a:blip>
          <a:srcRect b="7599" l="0" r="-1522" t="17161"/>
          <a:stretch/>
        </p:blipFill>
        <p:spPr>
          <a:xfrm>
            <a:off x="68800" y="159038"/>
            <a:ext cx="9144000" cy="4965575"/>
          </a:xfrm>
          <a:prstGeom prst="rect">
            <a:avLst/>
          </a:prstGeom>
          <a:noFill/>
          <a:ln>
            <a:noFill/>
          </a:ln>
        </p:spPr>
      </p:pic>
      <p:sp>
        <p:nvSpPr>
          <p:cNvPr id="325" name="Google Shape;325;p36"/>
          <p:cNvSpPr/>
          <p:nvPr/>
        </p:nvSpPr>
        <p:spPr>
          <a:xfrm>
            <a:off x="68800" y="0"/>
            <a:ext cx="9144000" cy="5143500"/>
          </a:xfrm>
          <a:prstGeom prst="rect">
            <a:avLst/>
          </a:prstGeom>
          <a:solidFill>
            <a:srgbClr val="566579">
              <a:alpha val="9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6"/>
          <p:cNvSpPr txBox="1"/>
          <p:nvPr/>
        </p:nvSpPr>
        <p:spPr>
          <a:xfrm>
            <a:off x="1513600" y="2573450"/>
            <a:ext cx="7455900" cy="191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9600">
                <a:solidFill>
                  <a:schemeClr val="lt1"/>
                </a:solidFill>
                <a:latin typeface="Trebuchet MS"/>
                <a:ea typeface="Trebuchet MS"/>
                <a:cs typeface="Trebuchet MS"/>
                <a:sym typeface="Trebuchet MS"/>
              </a:rPr>
              <a:t>QUESTIONS?</a:t>
            </a:r>
            <a:endParaRPr b="1" sz="9600">
              <a:solidFill>
                <a:schemeClr val="lt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t>Acknowledgments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32" name="Google Shape;332;p37"/>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333" name="Google Shape;333;p37"/>
          <p:cNvSpPr/>
          <p:nvPr/>
        </p:nvSpPr>
        <p:spPr>
          <a:xfrm>
            <a:off x="5965500" y="4815425"/>
            <a:ext cx="3029700" cy="23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txBox="1"/>
          <p:nvPr>
            <p:ph idx="4294967295" type="body"/>
          </p:nvPr>
        </p:nvSpPr>
        <p:spPr>
          <a:xfrm>
            <a:off x="966741" y="1594405"/>
            <a:ext cx="7210500" cy="2699700"/>
          </a:xfrm>
          <a:prstGeom prst="rect">
            <a:avLst/>
          </a:prstGeom>
          <a:noFill/>
          <a:ln>
            <a:noFill/>
          </a:ln>
        </p:spPr>
        <p:txBody>
          <a:bodyPr anchorCtr="0" anchor="t" bIns="34275" lIns="68575" spcFirstLastPara="1" rIns="68575" wrap="square" tIns="34275">
            <a:noAutofit/>
          </a:bodyPr>
          <a:lstStyle/>
          <a:p>
            <a:pPr indent="-342900" lvl="0" marL="457200" rtl="0" algn="l">
              <a:lnSpc>
                <a:spcPct val="80000"/>
              </a:lnSpc>
              <a:spcBef>
                <a:spcPts val="0"/>
              </a:spcBef>
              <a:spcAft>
                <a:spcPts val="0"/>
              </a:spcAft>
              <a:buClr>
                <a:srgbClr val="566579"/>
              </a:buClr>
              <a:buSzPts val="1800"/>
              <a:buChar char="●"/>
            </a:pPr>
            <a:r>
              <a:rPr lang="en-GB">
                <a:solidFill>
                  <a:srgbClr val="566579"/>
                </a:solidFill>
              </a:rPr>
              <a:t>C. Okan Sakar Department of Computer Engineering, Faculty of Engineering and Natural Sciences, Bahcesehir University, 34349 Besiktas, Istanbul, Turkey</a:t>
            </a:r>
            <a:endParaRPr>
              <a:solidFill>
                <a:srgbClr val="566579"/>
              </a:solidFill>
            </a:endParaRPr>
          </a:p>
          <a:p>
            <a:pPr indent="0" lvl="0" marL="0" rtl="0" algn="l">
              <a:lnSpc>
                <a:spcPct val="80000"/>
              </a:lnSpc>
              <a:spcBef>
                <a:spcPts val="0"/>
              </a:spcBef>
              <a:spcAft>
                <a:spcPts val="0"/>
              </a:spcAft>
              <a:buClr>
                <a:schemeClr val="dk1"/>
              </a:buClr>
              <a:buSzPts val="1100"/>
              <a:buFont typeface="Arial"/>
              <a:buNone/>
            </a:pPr>
            <a:r>
              <a:t/>
            </a:r>
            <a:endParaRPr>
              <a:solidFill>
                <a:srgbClr val="566579"/>
              </a:solidFill>
            </a:endParaRPr>
          </a:p>
          <a:p>
            <a:pPr indent="-342900" lvl="0" marL="457200" rtl="0" algn="l">
              <a:lnSpc>
                <a:spcPct val="80000"/>
              </a:lnSpc>
              <a:spcBef>
                <a:spcPts val="0"/>
              </a:spcBef>
              <a:spcAft>
                <a:spcPts val="0"/>
              </a:spcAft>
              <a:buClr>
                <a:srgbClr val="566579"/>
              </a:buClr>
              <a:buSzPts val="1800"/>
              <a:buChar char="●"/>
            </a:pPr>
            <a:r>
              <a:rPr lang="en-GB">
                <a:solidFill>
                  <a:srgbClr val="566579"/>
                </a:solidFill>
              </a:rPr>
              <a:t>Yomi Kastro Inveon Information Technologies Consultancy and Trade, 34335 Istanbul, Turkey</a:t>
            </a:r>
            <a:endParaRPr>
              <a:solidFill>
                <a:srgbClr val="566579"/>
              </a:solidFill>
            </a:endParaRPr>
          </a:p>
          <a:p>
            <a:pPr indent="0" lvl="0" marL="0" rtl="0" algn="l">
              <a:lnSpc>
                <a:spcPct val="80000"/>
              </a:lnSpc>
              <a:spcBef>
                <a:spcPts val="0"/>
              </a:spcBef>
              <a:spcAft>
                <a:spcPts val="0"/>
              </a:spcAft>
              <a:buNone/>
            </a:pPr>
            <a:r>
              <a:t/>
            </a:r>
            <a:endParaRPr>
              <a:solidFill>
                <a:srgbClr val="566579"/>
              </a:solidFill>
            </a:endParaRPr>
          </a:p>
          <a:p>
            <a:pPr indent="0" lvl="0" marL="0" rtl="0" algn="l">
              <a:lnSpc>
                <a:spcPct val="80000"/>
              </a:lnSpc>
              <a:spcBef>
                <a:spcPts val="800"/>
              </a:spcBef>
              <a:spcAft>
                <a:spcPts val="1600"/>
              </a:spcAft>
              <a:buClr>
                <a:schemeClr val="dk1"/>
              </a:buClr>
              <a:buSzPts val="1800"/>
              <a:buNone/>
            </a:pPr>
            <a:r>
              <a:rPr lang="en-GB">
                <a:solidFill>
                  <a:srgbClr val="566579"/>
                </a:solidFill>
              </a:rPr>
              <a:t>Source: </a:t>
            </a:r>
            <a:r>
              <a:rPr lang="en-GB" u="sng">
                <a:solidFill>
                  <a:srgbClr val="EE795B"/>
                </a:solidFill>
                <a:hlinkClick r:id="rId3"/>
              </a:rPr>
              <a:t>https://www.kaggle.com</a:t>
            </a:r>
            <a:endParaRPr>
              <a:solidFill>
                <a:srgbClr val="EE795B"/>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8"/>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340" name="Google Shape;340;p38"/>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Appendix</a:t>
            </a:r>
            <a:endParaRPr/>
          </a:p>
        </p:txBody>
      </p:sp>
      <p:pic>
        <p:nvPicPr>
          <p:cNvPr id="341" name="Google Shape;341;p38"/>
          <p:cNvPicPr preferRelativeResize="0"/>
          <p:nvPr/>
        </p:nvPicPr>
        <p:blipFill>
          <a:blip r:embed="rId3">
            <a:alphaModFix/>
          </a:blip>
          <a:stretch>
            <a:fillRect/>
          </a:stretch>
        </p:blipFill>
        <p:spPr>
          <a:xfrm>
            <a:off x="1429400" y="1129325"/>
            <a:ext cx="5849500" cy="3348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6"/>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91" name="Google Shape;91;p16"/>
          <p:cNvSpPr/>
          <p:nvPr/>
        </p:nvSpPr>
        <p:spPr>
          <a:xfrm>
            <a:off x="68799" y="0"/>
            <a:ext cx="9006403" cy="5143501"/>
          </a:xfrm>
          <a:prstGeom prst="rect">
            <a:avLst/>
          </a:prstGeom>
          <a:noFill/>
          <a:ln>
            <a:noFill/>
          </a:ln>
        </p:spPr>
      </p:sp>
      <p:pic>
        <p:nvPicPr>
          <p:cNvPr id="92" name="Google Shape;92;p16"/>
          <p:cNvPicPr preferRelativeResize="0"/>
          <p:nvPr/>
        </p:nvPicPr>
        <p:blipFill rotWithShape="1">
          <a:blip r:embed="rId3">
            <a:alphaModFix/>
          </a:blip>
          <a:srcRect b="7599" l="0" r="-1522" t="17161"/>
          <a:stretch/>
        </p:blipFill>
        <p:spPr>
          <a:xfrm>
            <a:off x="68800" y="159038"/>
            <a:ext cx="9144000" cy="4965575"/>
          </a:xfrm>
          <a:prstGeom prst="rect">
            <a:avLst/>
          </a:prstGeom>
          <a:noFill/>
          <a:ln>
            <a:noFill/>
          </a:ln>
        </p:spPr>
      </p:pic>
      <p:sp>
        <p:nvSpPr>
          <p:cNvPr id="93" name="Google Shape;93;p16"/>
          <p:cNvSpPr/>
          <p:nvPr/>
        </p:nvSpPr>
        <p:spPr>
          <a:xfrm>
            <a:off x="68800" y="0"/>
            <a:ext cx="9144000" cy="5143500"/>
          </a:xfrm>
          <a:prstGeom prst="rect">
            <a:avLst/>
          </a:prstGeom>
          <a:solidFill>
            <a:srgbClr val="566579">
              <a:alpha val="9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6"/>
          <p:cNvSpPr txBox="1"/>
          <p:nvPr/>
        </p:nvSpPr>
        <p:spPr>
          <a:xfrm>
            <a:off x="1961200" y="2096950"/>
            <a:ext cx="6798000" cy="270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7200">
                <a:solidFill>
                  <a:schemeClr val="lt1"/>
                </a:solidFill>
                <a:latin typeface="Trebuchet MS"/>
                <a:ea typeface="Trebuchet MS"/>
                <a:cs typeface="Trebuchet MS"/>
                <a:sym typeface="Trebuchet MS"/>
              </a:rPr>
              <a:t>DATASET</a:t>
            </a:r>
            <a:endParaRPr b="1" sz="7200">
              <a:solidFill>
                <a:schemeClr val="lt1"/>
              </a:solidFill>
              <a:latin typeface="Trebuchet MS"/>
              <a:ea typeface="Trebuchet MS"/>
              <a:cs typeface="Trebuchet MS"/>
              <a:sym typeface="Trebuchet MS"/>
            </a:endParaRPr>
          </a:p>
          <a:p>
            <a:pPr indent="0" lvl="0" marL="0" rtl="0" algn="r">
              <a:spcBef>
                <a:spcPts val="0"/>
              </a:spcBef>
              <a:spcAft>
                <a:spcPts val="0"/>
              </a:spcAft>
              <a:buNone/>
            </a:pPr>
            <a:r>
              <a:rPr b="1" lang="en-GB" sz="7200">
                <a:solidFill>
                  <a:schemeClr val="lt1"/>
                </a:solidFill>
                <a:latin typeface="Trebuchet MS"/>
                <a:ea typeface="Trebuchet MS"/>
                <a:cs typeface="Trebuchet MS"/>
                <a:sym typeface="Trebuchet MS"/>
              </a:rPr>
              <a:t>DESCRIPTION</a:t>
            </a:r>
            <a:endParaRPr b="1" sz="7200">
              <a:solidFill>
                <a:schemeClr val="lt1"/>
              </a:solidFill>
              <a:latin typeface="Trebuchet MS"/>
              <a:ea typeface="Trebuchet MS"/>
              <a:cs typeface="Trebuchet MS"/>
              <a:sym typeface="Trebuchet MS"/>
            </a:endParaRPr>
          </a:p>
        </p:txBody>
      </p:sp>
      <p:sp>
        <p:nvSpPr>
          <p:cNvPr id="95" name="Google Shape;95;p16"/>
          <p:cNvSpPr/>
          <p:nvPr/>
        </p:nvSpPr>
        <p:spPr>
          <a:xfrm>
            <a:off x="1369945" y="2913667"/>
            <a:ext cx="1166700" cy="1287600"/>
          </a:xfrm>
          <a:custGeom>
            <a:rect b="b" l="l" r="r" t="t"/>
            <a:pathLst>
              <a:path extrusionOk="0" h="120000" w="120000">
                <a:moveTo>
                  <a:pt x="23385" y="60000"/>
                </a:moveTo>
                <a:lnTo>
                  <a:pt x="63307" y="60000"/>
                </a:lnTo>
                <a:cubicBezTo>
                  <a:pt x="65314" y="60000"/>
                  <a:pt x="66732" y="58937"/>
                  <a:pt x="66732" y="57294"/>
                </a:cubicBezTo>
                <a:cubicBezTo>
                  <a:pt x="66732" y="55652"/>
                  <a:pt x="65314" y="54589"/>
                  <a:pt x="63307" y="54589"/>
                </a:cubicBezTo>
                <a:lnTo>
                  <a:pt x="23385" y="54589"/>
                </a:lnTo>
                <a:cubicBezTo>
                  <a:pt x="21377" y="54589"/>
                  <a:pt x="19960" y="55652"/>
                  <a:pt x="19960" y="57294"/>
                </a:cubicBezTo>
                <a:cubicBezTo>
                  <a:pt x="19960" y="58937"/>
                  <a:pt x="21377" y="60000"/>
                  <a:pt x="23385" y="60000"/>
                </a:cubicBezTo>
                <a:close/>
                <a:moveTo>
                  <a:pt x="23385" y="76328"/>
                </a:moveTo>
                <a:lnTo>
                  <a:pt x="96732" y="76328"/>
                </a:lnTo>
                <a:cubicBezTo>
                  <a:pt x="98622" y="76328"/>
                  <a:pt x="100039" y="75265"/>
                  <a:pt x="100039" y="73623"/>
                </a:cubicBezTo>
                <a:cubicBezTo>
                  <a:pt x="100039" y="71980"/>
                  <a:pt x="98622" y="70917"/>
                  <a:pt x="96732" y="70917"/>
                </a:cubicBezTo>
                <a:lnTo>
                  <a:pt x="23385" y="70917"/>
                </a:lnTo>
                <a:cubicBezTo>
                  <a:pt x="21377" y="70917"/>
                  <a:pt x="19960" y="71980"/>
                  <a:pt x="19960" y="73623"/>
                </a:cubicBezTo>
                <a:cubicBezTo>
                  <a:pt x="19960" y="75265"/>
                  <a:pt x="21377" y="76328"/>
                  <a:pt x="23385" y="76328"/>
                </a:cubicBezTo>
                <a:close/>
                <a:moveTo>
                  <a:pt x="23385" y="92753"/>
                </a:moveTo>
                <a:lnTo>
                  <a:pt x="83385" y="92753"/>
                </a:lnTo>
                <a:cubicBezTo>
                  <a:pt x="85393" y="92753"/>
                  <a:pt x="86692" y="91594"/>
                  <a:pt x="86692" y="89951"/>
                </a:cubicBezTo>
                <a:cubicBezTo>
                  <a:pt x="86692" y="88405"/>
                  <a:pt x="85393" y="87246"/>
                  <a:pt x="83385" y="87246"/>
                </a:cubicBezTo>
                <a:lnTo>
                  <a:pt x="23385" y="87246"/>
                </a:lnTo>
                <a:cubicBezTo>
                  <a:pt x="21377" y="87246"/>
                  <a:pt x="19960" y="88405"/>
                  <a:pt x="19960" y="89951"/>
                </a:cubicBezTo>
                <a:cubicBezTo>
                  <a:pt x="19960" y="91594"/>
                  <a:pt x="21377" y="92753"/>
                  <a:pt x="23385" y="92753"/>
                </a:cubicBezTo>
                <a:close/>
                <a:moveTo>
                  <a:pt x="113385" y="16328"/>
                </a:moveTo>
                <a:lnTo>
                  <a:pt x="86692" y="16328"/>
                </a:lnTo>
                <a:lnTo>
                  <a:pt x="86692" y="10917"/>
                </a:lnTo>
                <a:cubicBezTo>
                  <a:pt x="86692" y="7922"/>
                  <a:pt x="83622" y="5507"/>
                  <a:pt x="79960" y="5507"/>
                </a:cubicBezTo>
                <a:lnTo>
                  <a:pt x="66732" y="5507"/>
                </a:lnTo>
                <a:cubicBezTo>
                  <a:pt x="66732" y="2512"/>
                  <a:pt x="63661" y="0"/>
                  <a:pt x="60000" y="0"/>
                </a:cubicBezTo>
                <a:cubicBezTo>
                  <a:pt x="56338" y="0"/>
                  <a:pt x="53385" y="2512"/>
                  <a:pt x="53385" y="5507"/>
                </a:cubicBezTo>
                <a:lnTo>
                  <a:pt x="40039" y="5507"/>
                </a:lnTo>
                <a:cubicBezTo>
                  <a:pt x="36377" y="5507"/>
                  <a:pt x="33307" y="7922"/>
                  <a:pt x="33307" y="10917"/>
                </a:cubicBezTo>
                <a:lnTo>
                  <a:pt x="33307" y="16328"/>
                </a:lnTo>
                <a:lnTo>
                  <a:pt x="6732" y="16328"/>
                </a:lnTo>
                <a:cubicBezTo>
                  <a:pt x="3070" y="16328"/>
                  <a:pt x="0" y="18840"/>
                  <a:pt x="0" y="21835"/>
                </a:cubicBezTo>
                <a:lnTo>
                  <a:pt x="0" y="114492"/>
                </a:lnTo>
                <a:cubicBezTo>
                  <a:pt x="0" y="117487"/>
                  <a:pt x="3070" y="120000"/>
                  <a:pt x="6732" y="120000"/>
                </a:cubicBezTo>
                <a:lnTo>
                  <a:pt x="113385" y="120000"/>
                </a:lnTo>
                <a:cubicBezTo>
                  <a:pt x="117047" y="120000"/>
                  <a:pt x="120000" y="117487"/>
                  <a:pt x="120000" y="114492"/>
                </a:cubicBezTo>
                <a:lnTo>
                  <a:pt x="120000" y="21835"/>
                </a:lnTo>
                <a:cubicBezTo>
                  <a:pt x="120000" y="18840"/>
                  <a:pt x="117047" y="16328"/>
                  <a:pt x="113385" y="16328"/>
                </a:cubicBezTo>
                <a:close/>
                <a:moveTo>
                  <a:pt x="40039" y="10917"/>
                </a:moveTo>
                <a:lnTo>
                  <a:pt x="79960" y="10917"/>
                </a:lnTo>
                <a:lnTo>
                  <a:pt x="79960" y="21835"/>
                </a:lnTo>
                <a:lnTo>
                  <a:pt x="40039" y="21835"/>
                </a:lnTo>
                <a:lnTo>
                  <a:pt x="40039" y="10917"/>
                </a:lnTo>
                <a:close/>
                <a:moveTo>
                  <a:pt x="113385" y="114492"/>
                </a:moveTo>
                <a:lnTo>
                  <a:pt x="6732" y="114492"/>
                </a:lnTo>
                <a:lnTo>
                  <a:pt x="6732" y="38164"/>
                </a:lnTo>
                <a:lnTo>
                  <a:pt x="113385" y="38164"/>
                </a:lnTo>
                <a:lnTo>
                  <a:pt x="113385" y="114492"/>
                </a:lnTo>
                <a:close/>
                <a:moveTo>
                  <a:pt x="113385" y="32753"/>
                </a:moveTo>
                <a:lnTo>
                  <a:pt x="6732" y="32753"/>
                </a:lnTo>
                <a:lnTo>
                  <a:pt x="6732" y="21835"/>
                </a:lnTo>
                <a:lnTo>
                  <a:pt x="33307" y="21835"/>
                </a:lnTo>
                <a:cubicBezTo>
                  <a:pt x="33307" y="24830"/>
                  <a:pt x="36377" y="27246"/>
                  <a:pt x="40039" y="27246"/>
                </a:cubicBezTo>
                <a:lnTo>
                  <a:pt x="79960" y="27246"/>
                </a:lnTo>
                <a:cubicBezTo>
                  <a:pt x="83622" y="27246"/>
                  <a:pt x="86692" y="24830"/>
                  <a:pt x="86692" y="21835"/>
                </a:cubicBezTo>
                <a:lnTo>
                  <a:pt x="113385" y="21835"/>
                </a:lnTo>
                <a:lnTo>
                  <a:pt x="113385" y="327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r>
              <a:rPr lang="en-GB"/>
              <a:t> </a:t>
            </a:r>
            <a:r>
              <a:rPr b="1" lang="en-GB">
                <a:solidFill>
                  <a:srgbClr val="EE795B"/>
                </a:solidFill>
              </a:rPr>
              <a:t>Description</a:t>
            </a:r>
            <a:endParaRPr/>
          </a:p>
        </p:txBody>
      </p:sp>
      <p:sp>
        <p:nvSpPr>
          <p:cNvPr id="101" name="Google Shape;101;p17"/>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02" name="Google Shape;102;p17"/>
          <p:cNvSpPr/>
          <p:nvPr/>
        </p:nvSpPr>
        <p:spPr>
          <a:xfrm>
            <a:off x="4397400" y="2600879"/>
            <a:ext cx="349200" cy="349200"/>
          </a:xfrm>
          <a:prstGeom prst="quadArrow">
            <a:avLst>
              <a:gd fmla="val 22500" name="adj1"/>
              <a:gd fmla="val 22500" name="adj2"/>
              <a:gd fmla="val 22500" name="adj3"/>
            </a:avLst>
          </a:prstGeom>
          <a:solidFill>
            <a:srgbClr val="D8D8D8">
              <a:alpha val="7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3475175" y="1680550"/>
            <a:ext cx="1040700" cy="10407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3475175" y="2829708"/>
            <a:ext cx="1040700" cy="10407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4628125" y="1680550"/>
            <a:ext cx="1040700" cy="10407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4628125" y="2829708"/>
            <a:ext cx="1040700" cy="10407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nvSpPr>
        <p:spPr>
          <a:xfrm>
            <a:off x="1619375" y="1680550"/>
            <a:ext cx="1855800" cy="29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500">
                <a:solidFill>
                  <a:srgbClr val="566579"/>
                </a:solidFill>
                <a:latin typeface="Trebuchet MS"/>
                <a:ea typeface="Trebuchet MS"/>
                <a:cs typeface="Trebuchet MS"/>
                <a:sym typeface="Trebuchet MS"/>
              </a:rPr>
              <a:t>12,330 sessions</a:t>
            </a:r>
            <a:endParaRPr b="1" sz="1500">
              <a:solidFill>
                <a:srgbClr val="566579"/>
              </a:solidFill>
              <a:latin typeface="Trebuchet MS"/>
              <a:ea typeface="Trebuchet MS"/>
              <a:cs typeface="Trebuchet MS"/>
              <a:sym typeface="Trebuchet MS"/>
            </a:endParaRPr>
          </a:p>
        </p:txBody>
      </p:sp>
      <p:sp>
        <p:nvSpPr>
          <p:cNvPr id="108" name="Google Shape;108;p17"/>
          <p:cNvSpPr txBox="1"/>
          <p:nvPr/>
        </p:nvSpPr>
        <p:spPr>
          <a:xfrm>
            <a:off x="1864175" y="3404800"/>
            <a:ext cx="1611000" cy="41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500">
                <a:solidFill>
                  <a:srgbClr val="566579"/>
                </a:solidFill>
                <a:latin typeface="Trebuchet MS"/>
                <a:ea typeface="Trebuchet MS"/>
                <a:cs typeface="Trebuchet MS"/>
                <a:sym typeface="Trebuchet MS"/>
              </a:rPr>
              <a:t>10 numerical attributes</a:t>
            </a:r>
            <a:endParaRPr b="1" sz="1500">
              <a:solidFill>
                <a:srgbClr val="566579"/>
              </a:solidFill>
              <a:latin typeface="Trebuchet MS"/>
              <a:ea typeface="Trebuchet MS"/>
              <a:cs typeface="Trebuchet MS"/>
              <a:sym typeface="Trebuchet MS"/>
            </a:endParaRPr>
          </a:p>
        </p:txBody>
      </p:sp>
      <p:sp>
        <p:nvSpPr>
          <p:cNvPr id="109" name="Google Shape;109;p17"/>
          <p:cNvSpPr txBox="1"/>
          <p:nvPr/>
        </p:nvSpPr>
        <p:spPr>
          <a:xfrm>
            <a:off x="5668825" y="1680550"/>
            <a:ext cx="1855800" cy="2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566579"/>
                </a:solidFill>
                <a:latin typeface="Trebuchet MS"/>
                <a:ea typeface="Trebuchet MS"/>
                <a:cs typeface="Trebuchet MS"/>
                <a:sym typeface="Trebuchet MS"/>
              </a:rPr>
              <a:t>1-year period</a:t>
            </a:r>
            <a:endParaRPr b="1" sz="1500">
              <a:solidFill>
                <a:srgbClr val="566579"/>
              </a:solidFill>
              <a:latin typeface="Trebuchet MS"/>
              <a:ea typeface="Trebuchet MS"/>
              <a:cs typeface="Trebuchet MS"/>
              <a:sym typeface="Trebuchet MS"/>
            </a:endParaRPr>
          </a:p>
        </p:txBody>
      </p:sp>
      <p:sp>
        <p:nvSpPr>
          <p:cNvPr id="110" name="Google Shape;110;p17"/>
          <p:cNvSpPr txBox="1"/>
          <p:nvPr/>
        </p:nvSpPr>
        <p:spPr>
          <a:xfrm>
            <a:off x="5668825" y="3404800"/>
            <a:ext cx="1855800" cy="46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566579"/>
                </a:solidFill>
                <a:latin typeface="Trebuchet MS"/>
                <a:ea typeface="Trebuchet MS"/>
                <a:cs typeface="Trebuchet MS"/>
                <a:sym typeface="Trebuchet MS"/>
              </a:rPr>
              <a:t>8 categorical attributes</a:t>
            </a:r>
            <a:endParaRPr b="1" sz="1500">
              <a:solidFill>
                <a:srgbClr val="566579"/>
              </a:solidFill>
              <a:latin typeface="Trebuchet MS"/>
              <a:ea typeface="Trebuchet MS"/>
              <a:cs typeface="Trebuchet MS"/>
              <a:sym typeface="Trebuchet MS"/>
            </a:endParaRPr>
          </a:p>
        </p:txBody>
      </p:sp>
      <p:grpSp>
        <p:nvGrpSpPr>
          <p:cNvPr id="111" name="Google Shape;111;p17"/>
          <p:cNvGrpSpPr/>
          <p:nvPr/>
        </p:nvGrpSpPr>
        <p:grpSpPr>
          <a:xfrm>
            <a:off x="3786079" y="1991398"/>
            <a:ext cx="419019" cy="419230"/>
            <a:chOff x="414338" y="3284538"/>
            <a:chExt cx="2978100" cy="2979600"/>
          </a:xfrm>
        </p:grpSpPr>
        <p:sp>
          <p:nvSpPr>
            <p:cNvPr id="112" name="Google Shape;112;p17"/>
            <p:cNvSpPr/>
            <p:nvPr/>
          </p:nvSpPr>
          <p:spPr>
            <a:xfrm>
              <a:off x="1217613" y="4897438"/>
              <a:ext cx="55500" cy="34800"/>
            </a:xfrm>
            <a:custGeom>
              <a:rect b="b" l="l" r="r" t="t"/>
              <a:pathLst>
                <a:path extrusionOk="0" h="120000" w="12000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D8D8D8">
                <a:alpha val="78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3" name="Google Shape;113;p17"/>
            <p:cNvSpPr/>
            <p:nvPr/>
          </p:nvSpPr>
          <p:spPr>
            <a:xfrm>
              <a:off x="1524000" y="3884613"/>
              <a:ext cx="501600" cy="293700"/>
            </a:xfrm>
            <a:custGeom>
              <a:rect b="b" l="l" r="r" t="t"/>
              <a:pathLst>
                <a:path extrusionOk="0" h="120000" w="12000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D8D8D8">
                <a:alpha val="78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4" name="Google Shape;114;p17"/>
            <p:cNvSpPr/>
            <p:nvPr/>
          </p:nvSpPr>
          <p:spPr>
            <a:xfrm>
              <a:off x="414338" y="3284538"/>
              <a:ext cx="2978100" cy="2979600"/>
            </a:xfrm>
            <a:custGeom>
              <a:rect b="b" l="l" r="r" t="t"/>
              <a:pathLst>
                <a:path extrusionOk="0" h="120000" w="12000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D8D8D8">
                <a:alpha val="78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15" name="Google Shape;115;p17"/>
          <p:cNvGrpSpPr/>
          <p:nvPr/>
        </p:nvGrpSpPr>
        <p:grpSpPr>
          <a:xfrm>
            <a:off x="4917178" y="3236853"/>
            <a:ext cx="476853" cy="225969"/>
            <a:chOff x="3232150" y="2884488"/>
            <a:chExt cx="6505500" cy="3082800"/>
          </a:xfrm>
        </p:grpSpPr>
        <p:sp>
          <p:nvSpPr>
            <p:cNvPr id="116" name="Google Shape;116;p17"/>
            <p:cNvSpPr/>
            <p:nvPr/>
          </p:nvSpPr>
          <p:spPr>
            <a:xfrm>
              <a:off x="3232150" y="2884488"/>
              <a:ext cx="6505500" cy="3082800"/>
            </a:xfrm>
            <a:custGeom>
              <a:rect b="b" l="l" r="r" t="t"/>
              <a:pathLst>
                <a:path extrusionOk="0" h="120000" w="12000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7" name="Google Shape;117;p17"/>
            <p:cNvSpPr/>
            <p:nvPr/>
          </p:nvSpPr>
          <p:spPr>
            <a:xfrm>
              <a:off x="4945063" y="4597401"/>
              <a:ext cx="574800" cy="574800"/>
            </a:xfrm>
            <a:custGeom>
              <a:rect b="b" l="l" r="r" t="t"/>
              <a:pathLst>
                <a:path extrusionOk="0" h="120000" w="12000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8" name="Google Shape;118;p17"/>
            <p:cNvSpPr/>
            <p:nvPr/>
          </p:nvSpPr>
          <p:spPr>
            <a:xfrm>
              <a:off x="7448550" y="3684588"/>
              <a:ext cx="576300" cy="574800"/>
            </a:xfrm>
            <a:custGeom>
              <a:rect b="b" l="l" r="r" t="t"/>
              <a:pathLst>
                <a:path extrusionOk="0" h="120000" w="12000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19" name="Google Shape;119;p17"/>
          <p:cNvGrpSpPr/>
          <p:nvPr/>
        </p:nvGrpSpPr>
        <p:grpSpPr>
          <a:xfrm>
            <a:off x="4965597" y="2011585"/>
            <a:ext cx="380012" cy="378857"/>
            <a:chOff x="6246813" y="2030413"/>
            <a:chExt cx="987300" cy="984300"/>
          </a:xfrm>
        </p:grpSpPr>
        <p:sp>
          <p:nvSpPr>
            <p:cNvPr id="120" name="Google Shape;120;p17"/>
            <p:cNvSpPr/>
            <p:nvPr/>
          </p:nvSpPr>
          <p:spPr>
            <a:xfrm>
              <a:off x="6246813" y="2030413"/>
              <a:ext cx="987300" cy="984300"/>
            </a:xfrm>
            <a:custGeom>
              <a:rect b="b" l="l" r="r" t="t"/>
              <a:pathLst>
                <a:path extrusionOk="0" h="120000" w="12000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21" name="Google Shape;121;p17"/>
            <p:cNvSpPr/>
            <p:nvPr/>
          </p:nvSpPr>
          <p:spPr>
            <a:xfrm>
              <a:off x="6694488" y="2200276"/>
              <a:ext cx="344400" cy="387300"/>
            </a:xfrm>
            <a:custGeom>
              <a:rect b="b" l="l" r="r" t="t"/>
              <a:pathLst>
                <a:path extrusionOk="0" h="120000" w="12000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122" name="Google Shape;122;p17"/>
          <p:cNvSpPr/>
          <p:nvPr/>
        </p:nvSpPr>
        <p:spPr>
          <a:xfrm>
            <a:off x="3805473" y="3196147"/>
            <a:ext cx="380100" cy="307800"/>
          </a:xfrm>
          <a:custGeom>
            <a:rect b="b" l="l" r="r" t="t"/>
            <a:pathLst>
              <a:path extrusionOk="0" h="120000" w="12000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8"/>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28" name="Google Shape;128;p18"/>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Level of Data - </a:t>
            </a:r>
            <a:r>
              <a:rPr b="1" lang="en-GB">
                <a:solidFill>
                  <a:srgbClr val="EE795B"/>
                </a:solidFill>
              </a:rPr>
              <a:t>Browser Session</a:t>
            </a:r>
            <a:endParaRPr b="1">
              <a:solidFill>
                <a:srgbClr val="EE795B"/>
              </a:solidFill>
            </a:endParaRPr>
          </a:p>
        </p:txBody>
      </p:sp>
      <p:sp>
        <p:nvSpPr>
          <p:cNvPr id="129" name="Google Shape;129;p18"/>
          <p:cNvSpPr txBox="1"/>
          <p:nvPr/>
        </p:nvSpPr>
        <p:spPr>
          <a:xfrm>
            <a:off x="434300" y="990299"/>
            <a:ext cx="7656300" cy="3452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566579"/>
              </a:buClr>
              <a:buSzPts val="1800"/>
              <a:buAutoNum type="arabicPeriod"/>
            </a:pPr>
            <a:r>
              <a:rPr lang="en-GB" sz="1800">
                <a:solidFill>
                  <a:srgbClr val="566579"/>
                </a:solidFill>
              </a:rPr>
              <a:t>A set of </a:t>
            </a:r>
            <a:r>
              <a:rPr b="1" lang="en-GB" sz="1800">
                <a:solidFill>
                  <a:srgbClr val="EE795B"/>
                </a:solidFill>
              </a:rPr>
              <a:t>hits</a:t>
            </a:r>
            <a:r>
              <a:rPr lang="en-GB" sz="1800">
                <a:solidFill>
                  <a:srgbClr val="566579"/>
                </a:solidFill>
              </a:rPr>
              <a:t> triggered by a user</a:t>
            </a:r>
            <a:endParaRPr sz="1800">
              <a:solidFill>
                <a:srgbClr val="566579"/>
              </a:solidFill>
            </a:endParaRPr>
          </a:p>
          <a:p>
            <a:pPr indent="-342900" lvl="0" marL="457200" rtl="0" algn="l">
              <a:spcBef>
                <a:spcPts val="0"/>
              </a:spcBef>
              <a:spcAft>
                <a:spcPts val="0"/>
              </a:spcAft>
              <a:buClr>
                <a:srgbClr val="566579"/>
              </a:buClr>
              <a:buSzPts val="1800"/>
              <a:buAutoNum type="arabicPeriod"/>
            </a:pPr>
            <a:r>
              <a:rPr lang="en-GB" sz="1800">
                <a:solidFill>
                  <a:srgbClr val="566579"/>
                </a:solidFill>
              </a:rPr>
              <a:t>A hit is a </a:t>
            </a:r>
            <a:r>
              <a:rPr lang="en-GB" sz="1800">
                <a:solidFill>
                  <a:srgbClr val="EE795B"/>
                </a:solidFill>
              </a:rPr>
              <a:t>user interaction</a:t>
            </a:r>
            <a:r>
              <a:rPr lang="en-GB" sz="1800">
                <a:solidFill>
                  <a:srgbClr val="566579"/>
                </a:solidFill>
              </a:rPr>
              <a:t> (pageview, screenview, event, transaction) that sends data to GA server (GIF Request)</a:t>
            </a:r>
            <a:endParaRPr sz="1800">
              <a:solidFill>
                <a:srgbClr val="566579"/>
              </a:solidFill>
            </a:endParaRPr>
          </a:p>
          <a:p>
            <a:pPr indent="-342900" lvl="0" marL="457200" rtl="0" algn="l">
              <a:spcBef>
                <a:spcPts val="0"/>
              </a:spcBef>
              <a:spcAft>
                <a:spcPts val="0"/>
              </a:spcAft>
              <a:buClr>
                <a:srgbClr val="566579"/>
              </a:buClr>
              <a:buSzPts val="1800"/>
              <a:buAutoNum type="arabicPeriod"/>
            </a:pPr>
            <a:r>
              <a:rPr lang="en-GB" sz="1800">
                <a:solidFill>
                  <a:srgbClr val="566579"/>
                </a:solidFill>
              </a:rPr>
              <a:t>A user can generate &gt;1 sessions in a day</a:t>
            </a:r>
            <a:endParaRPr sz="1800">
              <a:solidFill>
                <a:srgbClr val="566579"/>
              </a:solidFill>
            </a:endParaRPr>
          </a:p>
          <a:p>
            <a:pPr indent="0" lvl="0" marL="0" rtl="0" algn="l">
              <a:spcBef>
                <a:spcPts val="0"/>
              </a:spcBef>
              <a:spcAft>
                <a:spcPts val="0"/>
              </a:spcAft>
              <a:buNone/>
            </a:pPr>
            <a:r>
              <a:t/>
            </a:r>
            <a:endParaRPr sz="1800">
              <a:solidFill>
                <a:srgbClr val="EE795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9"/>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35" name="Google Shape;135;p19"/>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r>
              <a:rPr lang="en-GB"/>
              <a:t> </a:t>
            </a:r>
            <a:r>
              <a:rPr b="1" lang="en-GB">
                <a:solidFill>
                  <a:srgbClr val="EE795B"/>
                </a:solidFill>
              </a:rPr>
              <a:t>Attributes</a:t>
            </a:r>
            <a:endParaRPr b="1">
              <a:solidFill>
                <a:srgbClr val="EE795B"/>
              </a:solidFill>
            </a:endParaRPr>
          </a:p>
        </p:txBody>
      </p:sp>
      <p:sp>
        <p:nvSpPr>
          <p:cNvPr id="136" name="Google Shape;136;p19"/>
          <p:cNvSpPr txBox="1"/>
          <p:nvPr/>
        </p:nvSpPr>
        <p:spPr>
          <a:xfrm>
            <a:off x="311700" y="901537"/>
            <a:ext cx="3976800" cy="3162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EE795B"/>
              </a:buClr>
              <a:buSzPts val="1800"/>
              <a:buAutoNum type="arabicPeriod"/>
            </a:pPr>
            <a:r>
              <a:rPr b="1" lang="en-GB" sz="1800">
                <a:solidFill>
                  <a:srgbClr val="EE795B"/>
                </a:solidFill>
              </a:rPr>
              <a:t>Revenue</a:t>
            </a:r>
            <a:endParaRPr b="1" sz="1800">
              <a:solidFill>
                <a:srgbClr val="EE795B"/>
              </a:solidFill>
            </a:endParaRPr>
          </a:p>
          <a:p>
            <a:pPr indent="-342900" lvl="0" marL="457200" rtl="0" algn="l">
              <a:spcBef>
                <a:spcPts val="0"/>
              </a:spcBef>
              <a:spcAft>
                <a:spcPts val="0"/>
              </a:spcAft>
              <a:buClr>
                <a:srgbClr val="566579"/>
              </a:buClr>
              <a:buSzPts val="1800"/>
              <a:buAutoNum type="arabicPeriod"/>
            </a:pPr>
            <a:r>
              <a:rPr lang="en-GB" sz="1800">
                <a:solidFill>
                  <a:srgbClr val="566579"/>
                </a:solidFill>
              </a:rPr>
              <a:t>Administrative </a:t>
            </a:r>
            <a:endParaRPr sz="1800">
              <a:solidFill>
                <a:srgbClr val="566579"/>
              </a:solidFill>
            </a:endParaRPr>
          </a:p>
          <a:p>
            <a:pPr indent="-342900" lvl="0" marL="457200" rtl="0" algn="l">
              <a:spcBef>
                <a:spcPts val="0"/>
              </a:spcBef>
              <a:spcAft>
                <a:spcPts val="0"/>
              </a:spcAft>
              <a:buClr>
                <a:srgbClr val="566579"/>
              </a:buClr>
              <a:buSzPts val="1800"/>
              <a:buAutoNum type="arabicPeriod"/>
            </a:pPr>
            <a:r>
              <a:rPr lang="en-GB" sz="1800">
                <a:solidFill>
                  <a:srgbClr val="566579"/>
                </a:solidFill>
              </a:rPr>
              <a:t>Administrative Duration</a:t>
            </a:r>
            <a:endParaRPr sz="1800">
              <a:solidFill>
                <a:srgbClr val="566579"/>
              </a:solidFill>
            </a:endParaRPr>
          </a:p>
          <a:p>
            <a:pPr indent="-342900" lvl="0" marL="457200" rtl="0" algn="l">
              <a:spcBef>
                <a:spcPts val="0"/>
              </a:spcBef>
              <a:spcAft>
                <a:spcPts val="0"/>
              </a:spcAft>
              <a:buClr>
                <a:srgbClr val="566579"/>
              </a:buClr>
              <a:buSzPts val="1800"/>
              <a:buAutoNum type="arabicPeriod"/>
            </a:pPr>
            <a:r>
              <a:rPr lang="en-GB" sz="1800">
                <a:solidFill>
                  <a:srgbClr val="566579"/>
                </a:solidFill>
              </a:rPr>
              <a:t>Informational</a:t>
            </a:r>
            <a:endParaRPr sz="1800">
              <a:solidFill>
                <a:srgbClr val="566579"/>
              </a:solidFill>
            </a:endParaRPr>
          </a:p>
          <a:p>
            <a:pPr indent="-342900" lvl="0" marL="457200" rtl="0" algn="l">
              <a:spcBef>
                <a:spcPts val="0"/>
              </a:spcBef>
              <a:spcAft>
                <a:spcPts val="0"/>
              </a:spcAft>
              <a:buClr>
                <a:srgbClr val="566579"/>
              </a:buClr>
              <a:buSzPts val="1800"/>
              <a:buAutoNum type="arabicPeriod"/>
            </a:pPr>
            <a:r>
              <a:rPr lang="en-GB" sz="1800">
                <a:solidFill>
                  <a:srgbClr val="566579"/>
                </a:solidFill>
              </a:rPr>
              <a:t>Informational Duration</a:t>
            </a:r>
            <a:endParaRPr sz="1800">
              <a:solidFill>
                <a:srgbClr val="566579"/>
              </a:solidFill>
            </a:endParaRPr>
          </a:p>
          <a:p>
            <a:pPr indent="-342900" lvl="0" marL="457200" rtl="0" algn="l">
              <a:spcBef>
                <a:spcPts val="0"/>
              </a:spcBef>
              <a:spcAft>
                <a:spcPts val="0"/>
              </a:spcAft>
              <a:buClr>
                <a:srgbClr val="566579"/>
              </a:buClr>
              <a:buSzPts val="1800"/>
              <a:buAutoNum type="arabicPeriod"/>
            </a:pPr>
            <a:r>
              <a:rPr lang="en-GB" sz="1800">
                <a:solidFill>
                  <a:srgbClr val="566579"/>
                </a:solidFill>
              </a:rPr>
              <a:t>Product Related</a:t>
            </a:r>
            <a:endParaRPr sz="1800">
              <a:solidFill>
                <a:srgbClr val="566579"/>
              </a:solidFill>
            </a:endParaRPr>
          </a:p>
          <a:p>
            <a:pPr indent="-342900" lvl="0" marL="457200" rtl="0" algn="l">
              <a:spcBef>
                <a:spcPts val="0"/>
              </a:spcBef>
              <a:spcAft>
                <a:spcPts val="0"/>
              </a:spcAft>
              <a:buClr>
                <a:srgbClr val="566579"/>
              </a:buClr>
              <a:buSzPts val="1800"/>
              <a:buAutoNum type="arabicPeriod"/>
            </a:pPr>
            <a:r>
              <a:rPr lang="en-GB" sz="1800">
                <a:solidFill>
                  <a:srgbClr val="566579"/>
                </a:solidFill>
              </a:rPr>
              <a:t>Product Related Duration</a:t>
            </a:r>
            <a:endParaRPr sz="1800">
              <a:solidFill>
                <a:srgbClr val="566579"/>
              </a:solidFill>
            </a:endParaRPr>
          </a:p>
          <a:p>
            <a:pPr indent="-342900" lvl="0" marL="457200" rtl="0" algn="l">
              <a:spcBef>
                <a:spcPts val="0"/>
              </a:spcBef>
              <a:spcAft>
                <a:spcPts val="0"/>
              </a:spcAft>
              <a:buClr>
                <a:srgbClr val="EE795B"/>
              </a:buClr>
              <a:buSzPts val="1800"/>
              <a:buAutoNum type="arabicPeriod"/>
            </a:pPr>
            <a:r>
              <a:rPr lang="en-GB" sz="1800">
                <a:solidFill>
                  <a:srgbClr val="EE795B"/>
                </a:solidFill>
              </a:rPr>
              <a:t>Exit Rate</a:t>
            </a:r>
            <a:endParaRPr sz="1800">
              <a:solidFill>
                <a:srgbClr val="EE795B"/>
              </a:solidFill>
            </a:endParaRPr>
          </a:p>
          <a:p>
            <a:pPr indent="-342900" lvl="0" marL="457200" rtl="0" algn="l">
              <a:spcBef>
                <a:spcPts val="0"/>
              </a:spcBef>
              <a:spcAft>
                <a:spcPts val="0"/>
              </a:spcAft>
              <a:buClr>
                <a:srgbClr val="EE795B"/>
              </a:buClr>
              <a:buSzPts val="1800"/>
              <a:buAutoNum type="arabicPeriod"/>
            </a:pPr>
            <a:r>
              <a:rPr lang="en-GB" sz="1800">
                <a:solidFill>
                  <a:srgbClr val="EE795B"/>
                </a:solidFill>
              </a:rPr>
              <a:t>Bounce Rate</a:t>
            </a:r>
            <a:endParaRPr sz="1800">
              <a:solidFill>
                <a:srgbClr val="EE795B"/>
              </a:solidFill>
            </a:endParaRPr>
          </a:p>
          <a:p>
            <a:pPr indent="-342900" lvl="0" marL="457200" rtl="0" algn="l">
              <a:spcBef>
                <a:spcPts val="0"/>
              </a:spcBef>
              <a:spcAft>
                <a:spcPts val="0"/>
              </a:spcAft>
              <a:buClr>
                <a:srgbClr val="EE795B"/>
              </a:buClr>
              <a:buSzPts val="1800"/>
              <a:buAutoNum type="arabicPeriod"/>
            </a:pPr>
            <a:r>
              <a:rPr lang="en-GB" sz="1800">
                <a:solidFill>
                  <a:srgbClr val="EE795B"/>
                </a:solidFill>
              </a:rPr>
              <a:t>Page Value</a:t>
            </a:r>
            <a:endParaRPr sz="1800">
              <a:solidFill>
                <a:srgbClr val="EE795B"/>
              </a:solidFill>
            </a:endParaRPr>
          </a:p>
        </p:txBody>
      </p:sp>
      <p:sp>
        <p:nvSpPr>
          <p:cNvPr id="137" name="Google Shape;137;p19"/>
          <p:cNvSpPr txBox="1"/>
          <p:nvPr/>
        </p:nvSpPr>
        <p:spPr>
          <a:xfrm>
            <a:off x="4855500" y="901525"/>
            <a:ext cx="3847800" cy="31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566579"/>
                </a:solidFill>
              </a:rPr>
              <a:t>11.	Special Day (duration between </a:t>
            </a:r>
            <a:endParaRPr sz="1800">
              <a:solidFill>
                <a:srgbClr val="566579"/>
              </a:solidFill>
            </a:endParaRPr>
          </a:p>
          <a:p>
            <a:pPr indent="0" lvl="0" marL="0" rtl="0" algn="l">
              <a:spcBef>
                <a:spcPts val="0"/>
              </a:spcBef>
              <a:spcAft>
                <a:spcPts val="0"/>
              </a:spcAft>
              <a:buNone/>
            </a:pPr>
            <a:r>
              <a:rPr lang="en-GB" sz="1800">
                <a:solidFill>
                  <a:srgbClr val="566579"/>
                </a:solidFill>
              </a:rPr>
              <a:t>the order date and delivery date)</a:t>
            </a:r>
            <a:endParaRPr sz="1800">
              <a:solidFill>
                <a:srgbClr val="566579"/>
              </a:solidFill>
            </a:endParaRPr>
          </a:p>
          <a:p>
            <a:pPr indent="0" lvl="0" marL="0" rtl="0" algn="l">
              <a:spcBef>
                <a:spcPts val="0"/>
              </a:spcBef>
              <a:spcAft>
                <a:spcPts val="0"/>
              </a:spcAft>
              <a:buNone/>
            </a:pPr>
            <a:r>
              <a:rPr lang="en-GB" sz="1800">
                <a:solidFill>
                  <a:srgbClr val="566579"/>
                </a:solidFill>
              </a:rPr>
              <a:t>12.	Weekend</a:t>
            </a:r>
            <a:endParaRPr sz="1800">
              <a:solidFill>
                <a:srgbClr val="566579"/>
              </a:solidFill>
            </a:endParaRPr>
          </a:p>
          <a:p>
            <a:pPr indent="0" lvl="0" marL="0" rtl="0" algn="l">
              <a:spcBef>
                <a:spcPts val="0"/>
              </a:spcBef>
              <a:spcAft>
                <a:spcPts val="0"/>
              </a:spcAft>
              <a:buNone/>
            </a:pPr>
            <a:r>
              <a:rPr lang="en-GB" sz="1800">
                <a:solidFill>
                  <a:srgbClr val="566579"/>
                </a:solidFill>
              </a:rPr>
              <a:t>13.	Month of the year</a:t>
            </a:r>
            <a:endParaRPr sz="1800">
              <a:solidFill>
                <a:srgbClr val="566579"/>
              </a:solidFill>
            </a:endParaRPr>
          </a:p>
          <a:p>
            <a:pPr indent="0" lvl="0" marL="0" rtl="0" algn="l">
              <a:spcBef>
                <a:spcPts val="0"/>
              </a:spcBef>
              <a:spcAft>
                <a:spcPts val="0"/>
              </a:spcAft>
              <a:buNone/>
            </a:pPr>
            <a:r>
              <a:rPr lang="en-GB" sz="1800">
                <a:solidFill>
                  <a:srgbClr val="EE795B"/>
                </a:solidFill>
              </a:rPr>
              <a:t>14.	Operating system</a:t>
            </a:r>
            <a:endParaRPr sz="1800">
              <a:solidFill>
                <a:srgbClr val="EE795B"/>
              </a:solidFill>
            </a:endParaRPr>
          </a:p>
          <a:p>
            <a:pPr indent="0" lvl="0" marL="0" rtl="0" algn="l">
              <a:spcBef>
                <a:spcPts val="0"/>
              </a:spcBef>
              <a:spcAft>
                <a:spcPts val="0"/>
              </a:spcAft>
              <a:buNone/>
            </a:pPr>
            <a:r>
              <a:rPr lang="en-GB" sz="1800">
                <a:solidFill>
                  <a:srgbClr val="EE795B"/>
                </a:solidFill>
              </a:rPr>
              <a:t>15.	Browser</a:t>
            </a:r>
            <a:endParaRPr sz="1800">
              <a:solidFill>
                <a:srgbClr val="EE795B"/>
              </a:solidFill>
            </a:endParaRPr>
          </a:p>
          <a:p>
            <a:pPr indent="0" lvl="0" marL="0" rtl="0" algn="l">
              <a:spcBef>
                <a:spcPts val="0"/>
              </a:spcBef>
              <a:spcAft>
                <a:spcPts val="0"/>
              </a:spcAft>
              <a:buNone/>
            </a:pPr>
            <a:r>
              <a:rPr lang="en-GB" sz="1800">
                <a:solidFill>
                  <a:srgbClr val="EE795B"/>
                </a:solidFill>
              </a:rPr>
              <a:t>16.	Region</a:t>
            </a:r>
            <a:endParaRPr sz="1800">
              <a:solidFill>
                <a:srgbClr val="EE795B"/>
              </a:solidFill>
            </a:endParaRPr>
          </a:p>
          <a:p>
            <a:pPr indent="0" lvl="0" marL="0" rtl="0" algn="l">
              <a:spcBef>
                <a:spcPts val="0"/>
              </a:spcBef>
              <a:spcAft>
                <a:spcPts val="0"/>
              </a:spcAft>
              <a:buNone/>
            </a:pPr>
            <a:r>
              <a:rPr lang="en-GB" sz="1800">
                <a:solidFill>
                  <a:srgbClr val="566579"/>
                </a:solidFill>
              </a:rPr>
              <a:t>17.	Traffic type</a:t>
            </a:r>
            <a:endParaRPr sz="1800">
              <a:solidFill>
                <a:srgbClr val="566579"/>
              </a:solidFill>
            </a:endParaRPr>
          </a:p>
          <a:p>
            <a:pPr indent="0" lvl="0" marL="0" rtl="0" algn="l">
              <a:spcBef>
                <a:spcPts val="0"/>
              </a:spcBef>
              <a:spcAft>
                <a:spcPts val="0"/>
              </a:spcAft>
              <a:buNone/>
            </a:pPr>
            <a:r>
              <a:rPr lang="en-GB" sz="1800">
                <a:solidFill>
                  <a:srgbClr val="566579"/>
                </a:solidFill>
              </a:rPr>
              <a:t>18.	Visitor type (returning or new visitor)</a:t>
            </a:r>
            <a:endParaRPr sz="1800">
              <a:solidFill>
                <a:srgbClr val="56657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0"/>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43" name="Google Shape;143;p20"/>
          <p:cNvSpPr/>
          <p:nvPr/>
        </p:nvSpPr>
        <p:spPr>
          <a:xfrm>
            <a:off x="68799" y="0"/>
            <a:ext cx="9006403" cy="5143501"/>
          </a:xfrm>
          <a:prstGeom prst="rect">
            <a:avLst/>
          </a:prstGeom>
          <a:noFill/>
          <a:ln>
            <a:noFill/>
          </a:ln>
        </p:spPr>
      </p:sp>
      <p:pic>
        <p:nvPicPr>
          <p:cNvPr id="144" name="Google Shape;144;p20"/>
          <p:cNvPicPr preferRelativeResize="0"/>
          <p:nvPr/>
        </p:nvPicPr>
        <p:blipFill rotWithShape="1">
          <a:blip r:embed="rId3">
            <a:alphaModFix/>
          </a:blip>
          <a:srcRect b="7599" l="0" r="-1522" t="17161"/>
          <a:stretch/>
        </p:blipFill>
        <p:spPr>
          <a:xfrm>
            <a:off x="68800" y="159038"/>
            <a:ext cx="9144000" cy="4965575"/>
          </a:xfrm>
          <a:prstGeom prst="rect">
            <a:avLst/>
          </a:prstGeom>
          <a:noFill/>
          <a:ln>
            <a:noFill/>
          </a:ln>
        </p:spPr>
      </p:pic>
      <p:sp>
        <p:nvSpPr>
          <p:cNvPr id="145" name="Google Shape;145;p20"/>
          <p:cNvSpPr/>
          <p:nvPr/>
        </p:nvSpPr>
        <p:spPr>
          <a:xfrm>
            <a:off x="68800" y="0"/>
            <a:ext cx="9144000" cy="5143500"/>
          </a:xfrm>
          <a:prstGeom prst="rect">
            <a:avLst/>
          </a:prstGeom>
          <a:solidFill>
            <a:srgbClr val="566579">
              <a:alpha val="9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20"/>
          <p:cNvSpPr txBox="1"/>
          <p:nvPr/>
        </p:nvSpPr>
        <p:spPr>
          <a:xfrm>
            <a:off x="1470675" y="2318925"/>
            <a:ext cx="7372800" cy="238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7200">
                <a:solidFill>
                  <a:schemeClr val="lt1"/>
                </a:solidFill>
                <a:latin typeface="Trebuchet MS"/>
                <a:ea typeface="Trebuchet MS"/>
                <a:cs typeface="Trebuchet MS"/>
                <a:sym typeface="Trebuchet MS"/>
              </a:rPr>
              <a:t>CLASSIFICATION</a:t>
            </a:r>
            <a:endParaRPr b="1" sz="7200">
              <a:solidFill>
                <a:schemeClr val="lt1"/>
              </a:solidFill>
              <a:latin typeface="Trebuchet MS"/>
              <a:ea typeface="Trebuchet MS"/>
              <a:cs typeface="Trebuchet MS"/>
              <a:sym typeface="Trebuchet MS"/>
            </a:endParaRPr>
          </a:p>
          <a:p>
            <a:pPr indent="0" lvl="0" marL="0" rtl="0" algn="r">
              <a:spcBef>
                <a:spcPts val="0"/>
              </a:spcBef>
              <a:spcAft>
                <a:spcPts val="0"/>
              </a:spcAft>
              <a:buNone/>
            </a:pPr>
            <a:r>
              <a:rPr b="1" lang="en-GB" sz="7200">
                <a:solidFill>
                  <a:schemeClr val="lt1"/>
                </a:solidFill>
                <a:latin typeface="Trebuchet MS"/>
                <a:ea typeface="Trebuchet MS"/>
                <a:cs typeface="Trebuchet MS"/>
                <a:sym typeface="Trebuchet MS"/>
              </a:rPr>
              <a:t>MODELS</a:t>
            </a:r>
            <a:endParaRPr b="1" sz="7200">
              <a:solidFill>
                <a:schemeClr val="lt1"/>
              </a:solidFill>
              <a:latin typeface="Trebuchet MS"/>
              <a:ea typeface="Trebuchet MS"/>
              <a:cs typeface="Trebuchet MS"/>
              <a:sym typeface="Trebuchet MS"/>
            </a:endParaRPr>
          </a:p>
        </p:txBody>
      </p:sp>
      <p:sp>
        <p:nvSpPr>
          <p:cNvPr id="147" name="Google Shape;147;p20"/>
          <p:cNvSpPr/>
          <p:nvPr/>
        </p:nvSpPr>
        <p:spPr>
          <a:xfrm>
            <a:off x="702651" y="3346300"/>
            <a:ext cx="1357500" cy="1300800"/>
          </a:xfrm>
          <a:custGeom>
            <a:rect b="b" l="l" r="r" t="t"/>
            <a:pathLst>
              <a:path extrusionOk="0" h="120000" w="12000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1"/>
          <p:cNvSpPr txBox="1"/>
          <p:nvPr>
            <p:ph idx="1" type="body"/>
          </p:nvPr>
        </p:nvSpPr>
        <p:spPr>
          <a:xfrm>
            <a:off x="311700" y="928025"/>
            <a:ext cx="41640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600" u="sng">
              <a:solidFill>
                <a:srgbClr val="EE795B"/>
              </a:solidFill>
              <a:latin typeface="Trebuchet MS"/>
              <a:ea typeface="Trebuchet MS"/>
              <a:cs typeface="Trebuchet MS"/>
              <a:sym typeface="Trebuchet MS"/>
            </a:endParaRPr>
          </a:p>
          <a:p>
            <a:pPr indent="-342900" lvl="0" marL="457200" rtl="0" algn="l">
              <a:spcBef>
                <a:spcPts val="0"/>
              </a:spcBef>
              <a:spcAft>
                <a:spcPts val="0"/>
              </a:spcAft>
              <a:buClr>
                <a:srgbClr val="566579"/>
              </a:buClr>
              <a:buSzPts val="1800"/>
              <a:buFont typeface="Trebuchet MS"/>
              <a:buChar char="●"/>
            </a:pPr>
            <a:r>
              <a:rPr lang="en-GB" sz="1800">
                <a:solidFill>
                  <a:srgbClr val="566579"/>
                </a:solidFill>
                <a:latin typeface="Trebuchet MS"/>
                <a:ea typeface="Trebuchet MS"/>
                <a:cs typeface="Trebuchet MS"/>
                <a:sym typeface="Trebuchet MS"/>
              </a:rPr>
              <a:t>B</a:t>
            </a:r>
            <a:r>
              <a:rPr lang="en-GB" sz="1800">
                <a:solidFill>
                  <a:srgbClr val="566579"/>
                </a:solidFill>
                <a:latin typeface="Trebuchet MS"/>
                <a:ea typeface="Trebuchet MS"/>
                <a:cs typeface="Trebuchet MS"/>
                <a:sym typeface="Trebuchet MS"/>
              </a:rPr>
              <a:t>inary Classification Problem.</a:t>
            </a:r>
            <a:endParaRPr sz="1800">
              <a:solidFill>
                <a:srgbClr val="566579"/>
              </a:solidFill>
              <a:latin typeface="Trebuchet MS"/>
              <a:ea typeface="Trebuchet MS"/>
              <a:cs typeface="Trebuchet MS"/>
              <a:sym typeface="Trebuchet MS"/>
            </a:endParaRPr>
          </a:p>
          <a:p>
            <a:pPr indent="-342900" lvl="0" marL="457200" rtl="0" algn="l">
              <a:spcBef>
                <a:spcPts val="0"/>
              </a:spcBef>
              <a:spcAft>
                <a:spcPts val="0"/>
              </a:spcAft>
              <a:buClr>
                <a:srgbClr val="566579"/>
              </a:buClr>
              <a:buSzPts val="1800"/>
              <a:buFont typeface="Trebuchet MS"/>
              <a:buChar char="●"/>
            </a:pPr>
            <a:r>
              <a:rPr lang="en-GB" sz="1800">
                <a:solidFill>
                  <a:srgbClr val="566579"/>
                </a:solidFill>
                <a:latin typeface="Trebuchet MS"/>
                <a:ea typeface="Trebuchet MS"/>
                <a:cs typeface="Trebuchet MS"/>
                <a:sym typeface="Trebuchet MS"/>
              </a:rPr>
              <a:t>Dependent Variable - Whether the user will generate revenue for the website?</a:t>
            </a:r>
            <a:endParaRPr sz="1800">
              <a:solidFill>
                <a:schemeClr val="dk1"/>
              </a:solidFill>
            </a:endParaRPr>
          </a:p>
          <a:p>
            <a:pPr indent="-342900" lvl="0" marL="457200" rtl="0" algn="l">
              <a:spcBef>
                <a:spcPts val="0"/>
              </a:spcBef>
              <a:spcAft>
                <a:spcPts val="0"/>
              </a:spcAft>
              <a:buClr>
                <a:srgbClr val="566579"/>
              </a:buClr>
              <a:buSzPts val="1800"/>
              <a:buFont typeface="Trebuchet MS"/>
              <a:buChar char="●"/>
            </a:pPr>
            <a:r>
              <a:rPr lang="en-GB" sz="1800">
                <a:solidFill>
                  <a:srgbClr val="566579"/>
                </a:solidFill>
                <a:latin typeface="Trebuchet MS"/>
                <a:ea typeface="Trebuchet MS"/>
                <a:cs typeface="Trebuchet MS"/>
                <a:sym typeface="Trebuchet MS"/>
              </a:rPr>
              <a:t>Seventeen predictor variables – 10 numeric and 7 categorical.</a:t>
            </a:r>
            <a:endParaRPr sz="1800">
              <a:solidFill>
                <a:srgbClr val="566579"/>
              </a:solidFill>
              <a:latin typeface="Trebuchet MS"/>
              <a:ea typeface="Trebuchet MS"/>
              <a:cs typeface="Trebuchet MS"/>
              <a:sym typeface="Trebuchet MS"/>
            </a:endParaRPr>
          </a:p>
          <a:p>
            <a:pPr indent="-342900" lvl="0" marL="457200" rtl="0" algn="l">
              <a:spcBef>
                <a:spcPts val="0"/>
              </a:spcBef>
              <a:spcAft>
                <a:spcPts val="0"/>
              </a:spcAft>
              <a:buClr>
                <a:srgbClr val="566579"/>
              </a:buClr>
              <a:buSzPts val="1800"/>
              <a:buFont typeface="Trebuchet MS"/>
              <a:buChar char="●"/>
            </a:pPr>
            <a:r>
              <a:rPr lang="en-GB" sz="1800">
                <a:solidFill>
                  <a:srgbClr val="566579"/>
                </a:solidFill>
                <a:latin typeface="Trebuchet MS"/>
                <a:ea typeface="Trebuchet MS"/>
                <a:cs typeface="Trebuchet MS"/>
                <a:sym typeface="Trebuchet MS"/>
              </a:rPr>
              <a:t>12330 </a:t>
            </a:r>
            <a:r>
              <a:rPr lang="en-GB" sz="1800">
                <a:solidFill>
                  <a:srgbClr val="566579"/>
                </a:solidFill>
                <a:latin typeface="Trebuchet MS"/>
                <a:ea typeface="Trebuchet MS"/>
                <a:cs typeface="Trebuchet MS"/>
                <a:sym typeface="Trebuchet MS"/>
              </a:rPr>
              <a:t>observations</a:t>
            </a:r>
            <a:endParaRPr b="1" sz="1600" u="sng">
              <a:solidFill>
                <a:srgbClr val="EE795B"/>
              </a:solidFill>
              <a:latin typeface="Trebuchet MS"/>
              <a:ea typeface="Trebuchet MS"/>
              <a:cs typeface="Trebuchet MS"/>
              <a:sym typeface="Trebuchet MS"/>
            </a:endParaRPr>
          </a:p>
          <a:p>
            <a:pPr indent="0" lvl="0" marL="0" rtl="0" algn="l">
              <a:spcBef>
                <a:spcPts val="0"/>
              </a:spcBef>
              <a:spcAft>
                <a:spcPts val="1600"/>
              </a:spcAft>
              <a:buNone/>
            </a:pPr>
            <a:r>
              <a:t/>
            </a:r>
            <a:endParaRPr/>
          </a:p>
        </p:txBody>
      </p:sp>
      <p:sp>
        <p:nvSpPr>
          <p:cNvPr id="153" name="Google Shape;153;p21"/>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solidFill>
                  <a:srgbClr val="FFFFFF"/>
                </a:solidFill>
              </a:rPr>
              <a:t>‹#›</a:t>
            </a:fld>
            <a:endParaRPr>
              <a:solidFill>
                <a:srgbClr val="FFFFFF"/>
              </a:solidFill>
            </a:endParaRPr>
          </a:p>
        </p:txBody>
      </p:sp>
      <p:sp>
        <p:nvSpPr>
          <p:cNvPr id="154" name="Google Shape;154;p21"/>
          <p:cNvSpPr txBox="1"/>
          <p:nvPr>
            <p:ph type="title"/>
          </p:nvPr>
        </p:nvSpPr>
        <p:spPr>
          <a:xfrm>
            <a:off x="311700" y="123450"/>
            <a:ext cx="8520600" cy="4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t>Logistic</a:t>
            </a:r>
            <a:r>
              <a:rPr b="1" lang="en-GB">
                <a:solidFill>
                  <a:srgbClr val="EE795B"/>
                </a:solidFill>
              </a:rPr>
              <a:t> Regression</a:t>
            </a:r>
            <a:endParaRPr/>
          </a:p>
          <a:p>
            <a:pPr indent="0" lvl="0" marL="0" rtl="0" algn="ctr">
              <a:spcBef>
                <a:spcPts val="0"/>
              </a:spcBef>
              <a:spcAft>
                <a:spcPts val="0"/>
              </a:spcAft>
              <a:buNone/>
            </a:pPr>
            <a:r>
              <a:t/>
            </a:r>
            <a:endParaRPr/>
          </a:p>
        </p:txBody>
      </p:sp>
      <p:sp>
        <p:nvSpPr>
          <p:cNvPr id="155" name="Google Shape;155;p21"/>
          <p:cNvSpPr txBox="1"/>
          <p:nvPr>
            <p:ph idx="2" type="body"/>
          </p:nvPr>
        </p:nvSpPr>
        <p:spPr>
          <a:xfrm>
            <a:off x="5093375" y="3897275"/>
            <a:ext cx="41640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Trebuchet MS"/>
                <a:ea typeface="Trebuchet MS"/>
                <a:cs typeface="Trebuchet MS"/>
                <a:sym typeface="Trebuchet MS"/>
              </a:rPr>
              <a:t>Overall Accuracy</a:t>
            </a:r>
            <a:endParaRPr b="1">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GB">
                <a:solidFill>
                  <a:srgbClr val="FFFFFF"/>
                </a:solidFill>
                <a:latin typeface="Trebuchet MS"/>
                <a:ea typeface="Trebuchet MS"/>
                <a:cs typeface="Trebuchet MS"/>
                <a:sym typeface="Trebuchet MS"/>
              </a:rPr>
              <a:t>88.49%</a:t>
            </a:r>
            <a:endParaRPr b="1">
              <a:solidFill>
                <a:srgbClr val="FFFFFF"/>
              </a:solidFill>
              <a:latin typeface="Trebuchet MS"/>
              <a:ea typeface="Trebuchet MS"/>
              <a:cs typeface="Trebuchet MS"/>
              <a:sym typeface="Trebuchet MS"/>
            </a:endParaRPr>
          </a:p>
          <a:p>
            <a:pPr indent="0" lvl="0" marL="0" rtl="0" algn="ctr">
              <a:spcBef>
                <a:spcPts val="0"/>
              </a:spcBef>
              <a:spcAft>
                <a:spcPts val="0"/>
              </a:spcAft>
              <a:buNone/>
            </a:pPr>
            <a:r>
              <a:t/>
            </a:r>
            <a:endParaRPr/>
          </a:p>
        </p:txBody>
      </p:sp>
      <p:pic>
        <p:nvPicPr>
          <p:cNvPr id="156" name="Google Shape;156;p21"/>
          <p:cNvPicPr preferRelativeResize="0"/>
          <p:nvPr/>
        </p:nvPicPr>
        <p:blipFill>
          <a:blip r:embed="rId3">
            <a:alphaModFix/>
          </a:blip>
          <a:stretch>
            <a:fillRect/>
          </a:stretch>
        </p:blipFill>
        <p:spPr>
          <a:xfrm>
            <a:off x="5093375" y="971750"/>
            <a:ext cx="3562400" cy="332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2"/>
          <p:cNvSpPr txBox="1"/>
          <p:nvPr>
            <p:ph idx="1" type="body"/>
          </p:nvPr>
        </p:nvSpPr>
        <p:spPr>
          <a:xfrm>
            <a:off x="311700" y="1148588"/>
            <a:ext cx="4164000" cy="34164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Trebuchet MS"/>
              <a:buChar char="●"/>
            </a:pPr>
            <a:r>
              <a:rPr lang="en-GB" sz="2000">
                <a:latin typeface="Trebuchet MS"/>
                <a:ea typeface="Trebuchet MS"/>
                <a:cs typeface="Trebuchet MS"/>
                <a:sym typeface="Trebuchet MS"/>
              </a:rPr>
              <a:t>Skewed Dependent variable.</a:t>
            </a:r>
            <a:endParaRPr sz="2000">
              <a:latin typeface="Trebuchet MS"/>
              <a:ea typeface="Trebuchet MS"/>
              <a:cs typeface="Trebuchet MS"/>
              <a:sym typeface="Trebuchet MS"/>
            </a:endParaRPr>
          </a:p>
          <a:p>
            <a:pPr indent="-355600" lvl="0" marL="457200" rtl="0" algn="l">
              <a:lnSpc>
                <a:spcPct val="115000"/>
              </a:lnSpc>
              <a:spcBef>
                <a:spcPts val="0"/>
              </a:spcBef>
              <a:spcAft>
                <a:spcPts val="0"/>
              </a:spcAft>
              <a:buSzPts val="2000"/>
              <a:buFont typeface="Trebuchet MS"/>
              <a:buChar char="●"/>
            </a:pPr>
            <a:r>
              <a:rPr lang="en-GB" sz="2000">
                <a:latin typeface="Trebuchet MS"/>
                <a:ea typeface="Trebuchet MS"/>
                <a:cs typeface="Trebuchet MS"/>
                <a:sym typeface="Trebuchet MS"/>
              </a:rPr>
              <a:t>Ratio of Positive to Negative Observations – 85% to 15%</a:t>
            </a:r>
            <a:endParaRPr sz="2000">
              <a:latin typeface="Trebuchet MS"/>
              <a:ea typeface="Trebuchet MS"/>
              <a:cs typeface="Trebuchet MS"/>
              <a:sym typeface="Trebuchet MS"/>
            </a:endParaRPr>
          </a:p>
          <a:p>
            <a:pPr indent="-355600" lvl="0" marL="457200" rtl="0" algn="l">
              <a:lnSpc>
                <a:spcPct val="115000"/>
              </a:lnSpc>
              <a:spcBef>
                <a:spcPts val="0"/>
              </a:spcBef>
              <a:spcAft>
                <a:spcPts val="0"/>
              </a:spcAft>
              <a:buSzPts val="2000"/>
              <a:buFont typeface="Trebuchet MS"/>
              <a:buChar char="●"/>
            </a:pPr>
            <a:r>
              <a:rPr lang="en-GB" sz="2000">
                <a:latin typeface="Trebuchet MS"/>
                <a:ea typeface="Trebuchet MS"/>
                <a:cs typeface="Trebuchet MS"/>
                <a:sym typeface="Trebuchet MS"/>
              </a:rPr>
              <a:t>Always predict FALSE – you got 85% accuracy !!!</a:t>
            </a:r>
            <a:endParaRPr sz="2000">
              <a:latin typeface="Trebuchet MS"/>
              <a:ea typeface="Trebuchet MS"/>
              <a:cs typeface="Trebuchet MS"/>
              <a:sym typeface="Trebuchet MS"/>
            </a:endParaRPr>
          </a:p>
          <a:p>
            <a:pPr indent="-355600" lvl="0" marL="457200" rtl="0" algn="l">
              <a:lnSpc>
                <a:spcPct val="115000"/>
              </a:lnSpc>
              <a:spcBef>
                <a:spcPts val="0"/>
              </a:spcBef>
              <a:spcAft>
                <a:spcPts val="0"/>
              </a:spcAft>
              <a:buSzPts val="2000"/>
              <a:buFont typeface="Trebuchet MS"/>
              <a:buChar char="●"/>
            </a:pPr>
            <a:r>
              <a:rPr lang="en-GB" sz="2000">
                <a:latin typeface="Trebuchet MS"/>
                <a:ea typeface="Trebuchet MS"/>
                <a:cs typeface="Trebuchet MS"/>
                <a:sym typeface="Trebuchet MS"/>
              </a:rPr>
              <a:t>Too many FALSE NEGATIVES</a:t>
            </a:r>
            <a:endParaRPr sz="2000">
              <a:latin typeface="Trebuchet MS"/>
              <a:ea typeface="Trebuchet MS"/>
              <a:cs typeface="Trebuchet MS"/>
              <a:sym typeface="Trebuchet MS"/>
            </a:endParaRPr>
          </a:p>
          <a:p>
            <a:pPr indent="-355600" lvl="0" marL="457200" rtl="0" algn="l">
              <a:lnSpc>
                <a:spcPct val="115000"/>
              </a:lnSpc>
              <a:spcBef>
                <a:spcPts val="0"/>
              </a:spcBef>
              <a:spcAft>
                <a:spcPts val="0"/>
              </a:spcAft>
              <a:buSzPts val="2000"/>
              <a:buFont typeface="Trebuchet MS"/>
              <a:buChar char="●"/>
            </a:pPr>
            <a:r>
              <a:rPr lang="en-GB" sz="2000">
                <a:latin typeface="Trebuchet MS"/>
                <a:ea typeface="Trebuchet MS"/>
                <a:cs typeface="Trebuchet MS"/>
                <a:sym typeface="Trebuchet MS"/>
              </a:rPr>
              <a:t>LOW AUC - 0.683</a:t>
            </a:r>
            <a:endParaRPr sz="2000">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b="1" sz="1600" u="sng">
              <a:solidFill>
                <a:srgbClr val="EE795B"/>
              </a:solidFill>
              <a:latin typeface="Trebuchet MS"/>
              <a:ea typeface="Trebuchet MS"/>
              <a:cs typeface="Trebuchet MS"/>
              <a:sym typeface="Trebuchet MS"/>
            </a:endParaRPr>
          </a:p>
        </p:txBody>
      </p:sp>
      <p:sp>
        <p:nvSpPr>
          <p:cNvPr id="162" name="Google Shape;162;p22"/>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solidFill>
                  <a:srgbClr val="FFFFFF"/>
                </a:solidFill>
              </a:rPr>
              <a:t>‹#›</a:t>
            </a:fld>
            <a:endParaRPr>
              <a:solidFill>
                <a:srgbClr val="FFFFFF"/>
              </a:solidFill>
            </a:endParaRPr>
          </a:p>
        </p:txBody>
      </p:sp>
      <p:sp>
        <p:nvSpPr>
          <p:cNvPr id="163" name="Google Shape;163;p22"/>
          <p:cNvSpPr txBox="1"/>
          <p:nvPr>
            <p:ph type="title"/>
          </p:nvPr>
        </p:nvSpPr>
        <p:spPr>
          <a:xfrm>
            <a:off x="311700" y="12345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Performance – </a:t>
            </a:r>
            <a:r>
              <a:rPr b="1" lang="en-GB">
                <a:solidFill>
                  <a:srgbClr val="EE795B"/>
                </a:solidFill>
              </a:rPr>
              <a:t>NOT GOOD !</a:t>
            </a:r>
            <a:endParaRPr/>
          </a:p>
        </p:txBody>
      </p:sp>
      <p:sp>
        <p:nvSpPr>
          <p:cNvPr id="164" name="Google Shape;164;p22"/>
          <p:cNvSpPr txBox="1"/>
          <p:nvPr>
            <p:ph idx="2" type="body"/>
          </p:nvPr>
        </p:nvSpPr>
        <p:spPr>
          <a:xfrm>
            <a:off x="5131175" y="3878400"/>
            <a:ext cx="41640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Trebuchet MS"/>
                <a:ea typeface="Trebuchet MS"/>
                <a:cs typeface="Trebuchet MS"/>
                <a:sym typeface="Trebuchet MS"/>
              </a:rPr>
              <a:t>Overall Accuracy</a:t>
            </a:r>
            <a:endParaRPr b="1">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GB">
                <a:solidFill>
                  <a:srgbClr val="FFFFFF"/>
                </a:solidFill>
                <a:latin typeface="Trebuchet MS"/>
                <a:ea typeface="Trebuchet MS"/>
                <a:cs typeface="Trebuchet MS"/>
                <a:sym typeface="Trebuchet MS"/>
              </a:rPr>
              <a:t>88.49%</a:t>
            </a:r>
            <a:endParaRPr b="1">
              <a:solidFill>
                <a:srgbClr val="FFFFFF"/>
              </a:solidFill>
              <a:latin typeface="Trebuchet MS"/>
              <a:ea typeface="Trebuchet MS"/>
              <a:cs typeface="Trebuchet MS"/>
              <a:sym typeface="Trebuchet MS"/>
            </a:endParaRPr>
          </a:p>
          <a:p>
            <a:pPr indent="0" lvl="0" marL="0" rtl="0" algn="ctr">
              <a:spcBef>
                <a:spcPts val="0"/>
              </a:spcBef>
              <a:spcAft>
                <a:spcPts val="0"/>
              </a:spcAft>
              <a:buNone/>
            </a:pPr>
            <a:r>
              <a:t/>
            </a:r>
            <a:endParaRPr/>
          </a:p>
        </p:txBody>
      </p:sp>
      <p:pic>
        <p:nvPicPr>
          <p:cNvPr id="165" name="Google Shape;165;p22"/>
          <p:cNvPicPr preferRelativeResize="0"/>
          <p:nvPr/>
        </p:nvPicPr>
        <p:blipFill>
          <a:blip r:embed="rId3">
            <a:alphaModFix/>
          </a:blip>
          <a:stretch>
            <a:fillRect/>
          </a:stretch>
        </p:blipFill>
        <p:spPr>
          <a:xfrm>
            <a:off x="4662225" y="1102900"/>
            <a:ext cx="4351424" cy="3055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